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7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Lst>
  <p:sldSz cx="9144000" cy="5143500" type="screen16x9"/>
  <p:notesSz cx="6858000" cy="9144000"/>
  <p:embeddedFontLst>
    <p:embeddedFont>
      <p:font typeface="Old Standard TT" charset="-52"/>
      <p:regular r:id="rId80"/>
      <p:bold r:id="rId81"/>
      <p:italic r:id="rId82"/>
    </p:embeddedFont>
    <p:embeddedFont>
      <p:font typeface="Verdana" pitchFamily="34"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205" d="100"/>
          <a:sy n="205" d="100"/>
        </p:scale>
        <p:origin x="-834" y="-9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5.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3.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1.fntdata"/><Relationship Id="rId85"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4.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2.fntdata"/><Relationship Id="rId86"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Shape 5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7" name="Shape 5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 name="Shape 12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Shape 13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Shape 1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Shape 20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Shape 20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Shape 2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Shape 2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Shape 22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Shape 22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Shape 2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3" name="Shape 2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Shape 2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9" name="Shape 2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Shape 7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1" name="Shape 7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Shape 2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Shape 24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9" name="Shape 2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6" name="Shape 25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1" name="Shape 26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Shape 26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6" name="Shape 2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4" name="Shape 2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9" name="Shape 27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5" name="Shape 2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Shape 2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2" name="Shape 2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Shape 29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8" name="Shape 29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8" name="Shape 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Shape 30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6" name="Shape 30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2" name="Shape 3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Shape 31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9" name="Shape 3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6" name="Shape 3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Shape 332"/>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3" name="Shape 33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Shape 33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9" name="Shape 33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5" name="Shape 34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Shape 35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2" name="Shape 3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9" name="Shape 3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Shape 36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6" name="Shape 3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Shape 8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 name="Shape 8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Shape 37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74" name="Shape 37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Shape 38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1" name="Shape 38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87" name="Shape 3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Shape 3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95" name="Shape 39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2" name="Shape 4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Shape 40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08" name="Shape 40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Shape 41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15" name="Shape 41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Shape 42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25" name="Shape 42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0"/>
        <p:cNvGrpSpPr/>
        <p:nvPr/>
      </p:nvGrpSpPr>
      <p:grpSpPr>
        <a:xfrm>
          <a:off x="0" y="0"/>
          <a:ext cx="0" cy="0"/>
          <a:chOff x="0" y="0"/>
          <a:chExt cx="0" cy="0"/>
        </a:xfrm>
      </p:grpSpPr>
      <p:sp>
        <p:nvSpPr>
          <p:cNvPr id="431" name="Shape 43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2" name="Shape 43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Shape 43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38" name="Shape 43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2" name="Shape 9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Shape 4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44" name="Shape 4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Shape 45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1" name="Shape 4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Shape 45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8" name="Shape 45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Shape 46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65" name="Shape 46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Shape 47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2" name="Shape 47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Shape 477"/>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78" name="Shape 47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4" name="Shape 48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Shape 48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89" name="Shape 48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Shape 49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95" name="Shape 49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Shape 50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2" name="Shape 50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Shape 50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07" name="Shape 50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Shape 51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4" name="Shape 51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Shape 518"/>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19" name="Shape 51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Shape 525"/>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6" name="Shape 52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Shape 530"/>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1" name="Shape 53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Shape 536"/>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37" name="Shape 53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Shape 543"/>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4" name="Shape 54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Shape 54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49" name="Shape 54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 name="Shape 10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3813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2" name="Shape 11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solidFill>
          <a:schemeClr val="dk1"/>
        </a:solidFill>
        <a:effectLst/>
      </p:bgPr>
    </p:bg>
    <p:spTree>
      <p:nvGrpSpPr>
        <p:cNvPr id="1" name="Shape 9"/>
        <p:cNvGrpSpPr/>
        <p:nvPr/>
      </p:nvGrpSpPr>
      <p:grpSpPr>
        <a:xfrm>
          <a:off x="0" y="0"/>
          <a:ext cx="0" cy="0"/>
          <a:chOff x="0" y="0"/>
          <a:chExt cx="0" cy="0"/>
        </a:xfrm>
      </p:grpSpPr>
      <p:sp>
        <p:nvSpPr>
          <p:cNvPr id="10" name="Shape 10"/>
          <p:cNvSpPr/>
          <p:nvPr/>
        </p:nvSpPr>
        <p:spPr>
          <a:xfrm>
            <a:off x="0" y="100"/>
            <a:ext cx="9144000" cy="1711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cxnSp>
        <p:nvCxnSpPr>
          <p:cNvPr id="11" name="Shape 11"/>
          <p:cNvCxnSpPr/>
          <p:nvPr/>
        </p:nvCxnSpPr>
        <p:spPr>
          <a:xfrm>
            <a:off x="641934" y="3597500"/>
            <a:ext cx="390299" cy="0"/>
          </a:xfrm>
          <a:prstGeom prst="straightConnector1">
            <a:avLst/>
          </a:prstGeom>
          <a:noFill/>
          <a:ln w="28575" cap="flat" cmpd="sng">
            <a:solidFill>
              <a:schemeClr val="accent1"/>
            </a:solidFill>
            <a:prstDash val="solid"/>
            <a:round/>
            <a:headEnd type="none" w="med" len="med"/>
            <a:tailEnd type="none" w="med" len="med"/>
          </a:ln>
        </p:spPr>
      </p:cxnSp>
      <p:sp>
        <p:nvSpPr>
          <p:cNvPr id="12" name="Shape 12"/>
          <p:cNvSpPr txBox="1">
            <a:spLocks noGrp="1"/>
          </p:cNvSpPr>
          <p:nvPr>
            <p:ph type="ctrTitle"/>
          </p:nvPr>
        </p:nvSpPr>
        <p:spPr>
          <a:xfrm>
            <a:off x="512700" y="1893300"/>
            <a:ext cx="8118600" cy="1522800"/>
          </a:xfrm>
          <a:prstGeom prst="rect">
            <a:avLst/>
          </a:prstGeom>
        </p:spPr>
        <p:txBody>
          <a:bodyPr lIns="91425" tIns="91425" rIns="91425" bIns="91425" anchor="b" anchorCtr="0"/>
          <a:lstStyle>
            <a:lvl1pPr lvl="0">
              <a:spcBef>
                <a:spcPts val="0"/>
              </a:spcBef>
              <a:buClr>
                <a:schemeClr val="accent1"/>
              </a:buClr>
              <a:buSzPct val="100000"/>
              <a:defRPr sz="4200">
                <a:solidFill>
                  <a:schemeClr val="accent1"/>
                </a:solidFill>
              </a:defRPr>
            </a:lvl1pPr>
            <a:lvl2pPr lvl="1">
              <a:spcBef>
                <a:spcPts val="0"/>
              </a:spcBef>
              <a:buClr>
                <a:schemeClr val="accent1"/>
              </a:buClr>
              <a:buSzPct val="100000"/>
              <a:defRPr sz="4200">
                <a:solidFill>
                  <a:schemeClr val="accent1"/>
                </a:solidFill>
              </a:defRPr>
            </a:lvl2pPr>
            <a:lvl3pPr lvl="2">
              <a:spcBef>
                <a:spcPts val="0"/>
              </a:spcBef>
              <a:buClr>
                <a:schemeClr val="accent1"/>
              </a:buClr>
              <a:buSzPct val="100000"/>
              <a:defRPr sz="4200">
                <a:solidFill>
                  <a:schemeClr val="accent1"/>
                </a:solidFill>
              </a:defRPr>
            </a:lvl3pPr>
            <a:lvl4pPr lvl="3">
              <a:spcBef>
                <a:spcPts val="0"/>
              </a:spcBef>
              <a:buClr>
                <a:schemeClr val="accent1"/>
              </a:buClr>
              <a:buSzPct val="100000"/>
              <a:defRPr sz="4200">
                <a:solidFill>
                  <a:schemeClr val="accent1"/>
                </a:solidFill>
              </a:defRPr>
            </a:lvl4pPr>
            <a:lvl5pPr lvl="4">
              <a:spcBef>
                <a:spcPts val="0"/>
              </a:spcBef>
              <a:buClr>
                <a:schemeClr val="accent1"/>
              </a:buClr>
              <a:buSzPct val="100000"/>
              <a:defRPr sz="4200">
                <a:solidFill>
                  <a:schemeClr val="accent1"/>
                </a:solidFill>
              </a:defRPr>
            </a:lvl5pPr>
            <a:lvl6pPr lvl="5">
              <a:spcBef>
                <a:spcPts val="0"/>
              </a:spcBef>
              <a:buClr>
                <a:schemeClr val="accent1"/>
              </a:buClr>
              <a:buSzPct val="100000"/>
              <a:defRPr sz="4200">
                <a:solidFill>
                  <a:schemeClr val="accent1"/>
                </a:solidFill>
              </a:defRPr>
            </a:lvl6pPr>
            <a:lvl7pPr lvl="6">
              <a:spcBef>
                <a:spcPts val="0"/>
              </a:spcBef>
              <a:buClr>
                <a:schemeClr val="accent1"/>
              </a:buClr>
              <a:buSzPct val="100000"/>
              <a:defRPr sz="4200">
                <a:solidFill>
                  <a:schemeClr val="accent1"/>
                </a:solidFill>
              </a:defRPr>
            </a:lvl7pPr>
            <a:lvl8pPr lvl="7">
              <a:spcBef>
                <a:spcPts val="0"/>
              </a:spcBef>
              <a:buClr>
                <a:schemeClr val="accent1"/>
              </a:buClr>
              <a:buSzPct val="100000"/>
              <a:defRPr sz="4200">
                <a:solidFill>
                  <a:schemeClr val="accent1"/>
                </a:solidFill>
              </a:defRPr>
            </a:lvl8pPr>
            <a:lvl9pPr lvl="8">
              <a:spcBef>
                <a:spcPts val="0"/>
              </a:spcBef>
              <a:buClr>
                <a:schemeClr val="accent1"/>
              </a:buClr>
              <a:buSzPct val="100000"/>
              <a:defRPr sz="4200">
                <a:solidFill>
                  <a:schemeClr val="accent1"/>
                </a:solidFill>
              </a:defRPr>
            </a:lvl9pPr>
          </a:lstStyle>
          <a:p>
            <a:endParaRPr/>
          </a:p>
        </p:txBody>
      </p:sp>
      <p:sp>
        <p:nvSpPr>
          <p:cNvPr id="13" name="Shape 13"/>
          <p:cNvSpPr txBox="1">
            <a:spLocks noGrp="1"/>
          </p:cNvSpPr>
          <p:nvPr>
            <p:ph type="subTitle" idx="1"/>
          </p:nvPr>
        </p:nvSpPr>
        <p:spPr>
          <a:xfrm>
            <a:off x="512700" y="3840639"/>
            <a:ext cx="8118600" cy="787500"/>
          </a:xfrm>
          <a:prstGeom prst="rect">
            <a:avLst/>
          </a:prstGeom>
        </p:spPr>
        <p:txBody>
          <a:bodyPr lIns="91425" tIns="91425" rIns="91425" bIns="91425" anchor="t" anchorCtr="0"/>
          <a:lstStyle>
            <a:lvl1pPr lvl="0">
              <a:lnSpc>
                <a:spcPct val="100000"/>
              </a:lnSpc>
              <a:spcBef>
                <a:spcPts val="0"/>
              </a:spcBef>
              <a:spcAft>
                <a:spcPts val="0"/>
              </a:spcAft>
              <a:buClr>
                <a:schemeClr val="accent2"/>
              </a:buClr>
              <a:buSzPct val="100000"/>
              <a:buNone/>
              <a:defRPr sz="2400">
                <a:solidFill>
                  <a:schemeClr val="accent2"/>
                </a:solidFill>
              </a:defRPr>
            </a:lvl1pPr>
            <a:lvl2pPr lvl="1">
              <a:lnSpc>
                <a:spcPct val="100000"/>
              </a:lnSpc>
              <a:spcBef>
                <a:spcPts val="0"/>
              </a:spcBef>
              <a:spcAft>
                <a:spcPts val="0"/>
              </a:spcAft>
              <a:buClr>
                <a:schemeClr val="accent2"/>
              </a:buClr>
              <a:buSzPct val="100000"/>
              <a:buNone/>
              <a:defRPr sz="2400">
                <a:solidFill>
                  <a:schemeClr val="accent2"/>
                </a:solidFill>
              </a:defRPr>
            </a:lvl2pPr>
            <a:lvl3pPr lvl="2">
              <a:lnSpc>
                <a:spcPct val="100000"/>
              </a:lnSpc>
              <a:spcBef>
                <a:spcPts val="0"/>
              </a:spcBef>
              <a:spcAft>
                <a:spcPts val="0"/>
              </a:spcAft>
              <a:buClr>
                <a:schemeClr val="accent2"/>
              </a:buClr>
              <a:buSzPct val="100000"/>
              <a:buNone/>
              <a:defRPr sz="2400">
                <a:solidFill>
                  <a:schemeClr val="accent2"/>
                </a:solidFill>
              </a:defRPr>
            </a:lvl3pPr>
            <a:lvl4pPr lvl="3">
              <a:lnSpc>
                <a:spcPct val="100000"/>
              </a:lnSpc>
              <a:spcBef>
                <a:spcPts val="0"/>
              </a:spcBef>
              <a:spcAft>
                <a:spcPts val="0"/>
              </a:spcAft>
              <a:buClr>
                <a:schemeClr val="accent2"/>
              </a:buClr>
              <a:buSzPct val="100000"/>
              <a:buNone/>
              <a:defRPr sz="2400">
                <a:solidFill>
                  <a:schemeClr val="accent2"/>
                </a:solidFill>
              </a:defRPr>
            </a:lvl4pPr>
            <a:lvl5pPr lvl="4">
              <a:lnSpc>
                <a:spcPct val="100000"/>
              </a:lnSpc>
              <a:spcBef>
                <a:spcPts val="0"/>
              </a:spcBef>
              <a:spcAft>
                <a:spcPts val="0"/>
              </a:spcAft>
              <a:buClr>
                <a:schemeClr val="accent2"/>
              </a:buClr>
              <a:buSzPct val="100000"/>
              <a:buNone/>
              <a:defRPr sz="2400">
                <a:solidFill>
                  <a:schemeClr val="accent2"/>
                </a:solidFill>
              </a:defRPr>
            </a:lvl5pPr>
            <a:lvl6pPr lvl="5">
              <a:lnSpc>
                <a:spcPct val="100000"/>
              </a:lnSpc>
              <a:spcBef>
                <a:spcPts val="0"/>
              </a:spcBef>
              <a:spcAft>
                <a:spcPts val="0"/>
              </a:spcAft>
              <a:buClr>
                <a:schemeClr val="accent2"/>
              </a:buClr>
              <a:buSzPct val="100000"/>
              <a:buNone/>
              <a:defRPr sz="2400">
                <a:solidFill>
                  <a:schemeClr val="accent2"/>
                </a:solidFill>
              </a:defRPr>
            </a:lvl6pPr>
            <a:lvl7pPr lvl="6">
              <a:lnSpc>
                <a:spcPct val="100000"/>
              </a:lnSpc>
              <a:spcBef>
                <a:spcPts val="0"/>
              </a:spcBef>
              <a:spcAft>
                <a:spcPts val="0"/>
              </a:spcAft>
              <a:buClr>
                <a:schemeClr val="accent2"/>
              </a:buClr>
              <a:buSzPct val="100000"/>
              <a:buNone/>
              <a:defRPr sz="2400">
                <a:solidFill>
                  <a:schemeClr val="accent2"/>
                </a:solidFill>
              </a:defRPr>
            </a:lvl7pPr>
            <a:lvl8pPr lvl="7">
              <a:lnSpc>
                <a:spcPct val="100000"/>
              </a:lnSpc>
              <a:spcBef>
                <a:spcPts val="0"/>
              </a:spcBef>
              <a:spcAft>
                <a:spcPts val="0"/>
              </a:spcAft>
              <a:buClr>
                <a:schemeClr val="accent2"/>
              </a:buClr>
              <a:buSzPct val="100000"/>
              <a:buNone/>
              <a:defRPr sz="2400">
                <a:solidFill>
                  <a:schemeClr val="accent2"/>
                </a:solidFill>
              </a:defRPr>
            </a:lvl8pPr>
            <a:lvl9pPr lvl="8">
              <a:lnSpc>
                <a:spcPct val="100000"/>
              </a:lnSpc>
              <a:spcBef>
                <a:spcPts val="0"/>
              </a:spcBef>
              <a:spcAft>
                <a:spcPts val="0"/>
              </a:spcAft>
              <a:buClr>
                <a:schemeClr val="accent2"/>
              </a:buClr>
              <a:buSzPct val="100000"/>
              <a:buNone/>
              <a:defRPr sz="2400">
                <a:solidFill>
                  <a:schemeClr val="accent2"/>
                </a:solidFill>
              </a:defRPr>
            </a:lvl9pPr>
          </a:lstStyle>
          <a:p>
            <a:endParaRPr/>
          </a:p>
        </p:txBody>
      </p:sp>
      <p:sp>
        <p:nvSpPr>
          <p:cNvPr id="14" name="Shape 1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accent1"/>
                </a:solidFill>
              </a:rPr>
              <a:pPr lvl="0">
                <a:spcBef>
                  <a:spcPts val="0"/>
                </a:spcBef>
                <a:buNone/>
              </a:pPr>
              <a:t>‹#›</a:t>
            </a:fld>
            <a:endParaRPr lang="ru">
              <a:solidFill>
                <a:schemeClr val="accent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311700" y="1039650"/>
            <a:ext cx="8520600" cy="2106300"/>
          </a:xfrm>
          <a:prstGeom prst="rect">
            <a:avLst/>
          </a:prstGeom>
        </p:spPr>
        <p:txBody>
          <a:bodyPr lIns="91425" tIns="91425" rIns="91425" bIns="91425" anchor="b" anchorCtr="0"/>
          <a:lstStyle>
            <a:lvl1pPr lvl="0" algn="ctr">
              <a:spcBef>
                <a:spcPts val="0"/>
              </a:spcBef>
              <a:buSzPct val="100000"/>
              <a:defRPr sz="14000" b="1"/>
            </a:lvl1pPr>
            <a:lvl2pPr lvl="1" algn="ctr">
              <a:spcBef>
                <a:spcPts val="0"/>
              </a:spcBef>
              <a:buSzPct val="100000"/>
              <a:defRPr sz="14000" b="1"/>
            </a:lvl2pPr>
            <a:lvl3pPr lvl="2" algn="ctr">
              <a:spcBef>
                <a:spcPts val="0"/>
              </a:spcBef>
              <a:buSzPct val="100000"/>
              <a:defRPr sz="14000" b="1"/>
            </a:lvl3pPr>
            <a:lvl4pPr lvl="3" algn="ctr">
              <a:spcBef>
                <a:spcPts val="0"/>
              </a:spcBef>
              <a:buSzPct val="100000"/>
              <a:defRPr sz="14000" b="1"/>
            </a:lvl4pPr>
            <a:lvl5pPr lvl="4" algn="ctr">
              <a:spcBef>
                <a:spcPts val="0"/>
              </a:spcBef>
              <a:buSzPct val="100000"/>
              <a:defRPr sz="14000" b="1"/>
            </a:lvl5pPr>
            <a:lvl6pPr lvl="5" algn="ctr">
              <a:spcBef>
                <a:spcPts val="0"/>
              </a:spcBef>
              <a:buSzPct val="100000"/>
              <a:defRPr sz="14000" b="1"/>
            </a:lvl6pPr>
            <a:lvl7pPr lvl="6" algn="ctr">
              <a:spcBef>
                <a:spcPts val="0"/>
              </a:spcBef>
              <a:buSzPct val="100000"/>
              <a:defRPr sz="14000" b="1"/>
            </a:lvl7pPr>
            <a:lvl8pPr lvl="7" algn="ctr">
              <a:spcBef>
                <a:spcPts val="0"/>
              </a:spcBef>
              <a:buSzPct val="100000"/>
              <a:defRPr sz="14000" b="1"/>
            </a:lvl8pPr>
            <a:lvl9pPr lvl="8" algn="ctr">
              <a:spcBef>
                <a:spcPts val="0"/>
              </a:spcBef>
              <a:buSzPct val="100000"/>
              <a:defRPr sz="14000" b="1"/>
            </a:lvl9pPr>
          </a:lstStyle>
          <a:p>
            <a:endParaRPr/>
          </a:p>
        </p:txBody>
      </p:sp>
      <p:sp>
        <p:nvSpPr>
          <p:cNvPr id="51" name="Shape 51"/>
          <p:cNvSpPr txBox="1">
            <a:spLocks noGrp="1"/>
          </p:cNvSpPr>
          <p:nvPr>
            <p:ph type="body" idx="1"/>
          </p:nvPr>
        </p:nvSpPr>
        <p:spPr>
          <a:xfrm>
            <a:off x="311700" y="32284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52" name="Shape 5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3"/>
        <p:cNvGrpSpPr/>
        <p:nvPr/>
      </p:nvGrpSpPr>
      <p:grpSpPr>
        <a:xfrm>
          <a:off x="0" y="0"/>
          <a:ext cx="0" cy="0"/>
          <a:chOff x="0" y="0"/>
          <a:chExt cx="0" cy="0"/>
        </a:xfrm>
      </p:grpSpPr>
      <p:sp>
        <p:nvSpPr>
          <p:cNvPr id="54" name="Shape 5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1"/>
        </a:solidFill>
        <a:effectLst/>
      </p:bgPr>
    </p:bg>
    <p:spTree>
      <p:nvGrpSpPr>
        <p:cNvPr id="1" name="Shape 15"/>
        <p:cNvGrpSpPr/>
        <p:nvPr/>
      </p:nvGrpSpPr>
      <p:grpSpPr>
        <a:xfrm>
          <a:off x="0" y="0"/>
          <a:ext cx="0" cy="0"/>
          <a:chOff x="0" y="0"/>
          <a:chExt cx="0" cy="0"/>
        </a:xfrm>
      </p:grpSpPr>
      <p:cxnSp>
        <p:nvCxnSpPr>
          <p:cNvPr id="16" name="Shape 16"/>
          <p:cNvCxnSpPr/>
          <p:nvPr/>
        </p:nvCxnSpPr>
        <p:spPr>
          <a:xfrm>
            <a:off x="641934" y="3597500"/>
            <a:ext cx="390299" cy="0"/>
          </a:xfrm>
          <a:prstGeom prst="straightConnector1">
            <a:avLst/>
          </a:prstGeom>
          <a:noFill/>
          <a:ln w="28575" cap="flat" cmpd="sng">
            <a:solidFill>
              <a:schemeClr val="lt2"/>
            </a:solidFill>
            <a:prstDash val="solid"/>
            <a:round/>
            <a:headEnd type="none" w="med" len="med"/>
            <a:tailEnd type="none" w="med" len="med"/>
          </a:ln>
        </p:spPr>
      </p:cxnSp>
      <p:sp>
        <p:nvSpPr>
          <p:cNvPr id="17" name="Shape 17"/>
          <p:cNvSpPr txBox="1">
            <a:spLocks noGrp="1"/>
          </p:cNvSpPr>
          <p:nvPr>
            <p:ph type="title"/>
          </p:nvPr>
        </p:nvSpPr>
        <p:spPr>
          <a:xfrm>
            <a:off x="512700" y="1893300"/>
            <a:ext cx="8118600" cy="1522800"/>
          </a:xfrm>
          <a:prstGeom prst="rect">
            <a:avLst/>
          </a:prstGeom>
        </p:spPr>
        <p:txBody>
          <a:bodyPr lIns="91425" tIns="91425" rIns="91425" bIns="91425" anchor="b" anchorCtr="0"/>
          <a:lstStyle>
            <a:lvl1pPr lvl="0">
              <a:spcBef>
                <a:spcPts val="0"/>
              </a:spcBef>
              <a:buClr>
                <a:schemeClr val="accent1"/>
              </a:buClr>
              <a:buSzPct val="100000"/>
              <a:defRPr sz="6000">
                <a:solidFill>
                  <a:schemeClr val="accent1"/>
                </a:solidFill>
              </a:defRPr>
            </a:lvl1pPr>
            <a:lvl2pPr lvl="1">
              <a:spcBef>
                <a:spcPts val="0"/>
              </a:spcBef>
              <a:buClr>
                <a:schemeClr val="accent1"/>
              </a:buClr>
              <a:buSzPct val="100000"/>
              <a:defRPr sz="6000">
                <a:solidFill>
                  <a:schemeClr val="accent1"/>
                </a:solidFill>
              </a:defRPr>
            </a:lvl2pPr>
            <a:lvl3pPr lvl="2">
              <a:spcBef>
                <a:spcPts val="0"/>
              </a:spcBef>
              <a:buClr>
                <a:schemeClr val="accent1"/>
              </a:buClr>
              <a:buSzPct val="100000"/>
              <a:defRPr sz="6000">
                <a:solidFill>
                  <a:schemeClr val="accent1"/>
                </a:solidFill>
              </a:defRPr>
            </a:lvl3pPr>
            <a:lvl4pPr lvl="3">
              <a:spcBef>
                <a:spcPts val="0"/>
              </a:spcBef>
              <a:buClr>
                <a:schemeClr val="accent1"/>
              </a:buClr>
              <a:buSzPct val="100000"/>
              <a:defRPr sz="6000">
                <a:solidFill>
                  <a:schemeClr val="accent1"/>
                </a:solidFill>
              </a:defRPr>
            </a:lvl4pPr>
            <a:lvl5pPr lvl="4">
              <a:spcBef>
                <a:spcPts val="0"/>
              </a:spcBef>
              <a:buClr>
                <a:schemeClr val="accent1"/>
              </a:buClr>
              <a:buSzPct val="100000"/>
              <a:defRPr sz="6000">
                <a:solidFill>
                  <a:schemeClr val="accent1"/>
                </a:solidFill>
              </a:defRPr>
            </a:lvl5pPr>
            <a:lvl6pPr lvl="5">
              <a:spcBef>
                <a:spcPts val="0"/>
              </a:spcBef>
              <a:buClr>
                <a:schemeClr val="accent1"/>
              </a:buClr>
              <a:buSzPct val="100000"/>
              <a:defRPr sz="6000">
                <a:solidFill>
                  <a:schemeClr val="accent1"/>
                </a:solidFill>
              </a:defRPr>
            </a:lvl6pPr>
            <a:lvl7pPr lvl="6">
              <a:spcBef>
                <a:spcPts val="0"/>
              </a:spcBef>
              <a:buClr>
                <a:schemeClr val="accent1"/>
              </a:buClr>
              <a:buSzPct val="100000"/>
              <a:defRPr sz="6000">
                <a:solidFill>
                  <a:schemeClr val="accent1"/>
                </a:solidFill>
              </a:defRPr>
            </a:lvl7pPr>
            <a:lvl8pPr lvl="7">
              <a:spcBef>
                <a:spcPts val="0"/>
              </a:spcBef>
              <a:buClr>
                <a:schemeClr val="accent1"/>
              </a:buClr>
              <a:buSzPct val="100000"/>
              <a:defRPr sz="6000">
                <a:solidFill>
                  <a:schemeClr val="accent1"/>
                </a:solidFill>
              </a:defRPr>
            </a:lvl8pPr>
            <a:lvl9pPr lvl="8">
              <a:spcBef>
                <a:spcPts val="0"/>
              </a:spcBef>
              <a:buClr>
                <a:schemeClr val="accent1"/>
              </a:buClr>
              <a:buSzPct val="100000"/>
              <a:defRPr sz="6000">
                <a:solidFill>
                  <a:schemeClr val="accent1"/>
                </a:solidFill>
              </a:defRPr>
            </a:lvl9pPr>
          </a:lstStyle>
          <a:p>
            <a:endParaRPr/>
          </a:p>
        </p:txBody>
      </p:sp>
      <p:sp>
        <p:nvSpPr>
          <p:cNvPr id="18" name="Shape 1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accent1"/>
                </a:solidFill>
              </a:rPr>
              <a:pPr lvl="0">
                <a:spcBef>
                  <a:spcPts val="0"/>
                </a:spcBef>
                <a:buNone/>
              </a:pPr>
              <a:t>‹#›</a:t>
            </a:fld>
            <a:endParaRPr lang="ru">
              <a:solidFill>
                <a:schemeClr val="accent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9"/>
        <p:cNvGrpSpPr/>
        <p:nvPr/>
      </p:nvGrpSpPr>
      <p:grpSpPr>
        <a:xfrm>
          <a:off x="0" y="0"/>
          <a:ext cx="0" cy="0"/>
          <a:chOff x="0" y="0"/>
          <a:chExt cx="0" cy="0"/>
        </a:xfrm>
      </p:grpSpPr>
      <p:sp>
        <p:nvSpPr>
          <p:cNvPr id="20" name="Shape 20"/>
          <p:cNvSpPr/>
          <p:nvPr/>
        </p:nvSpPr>
        <p:spPr>
          <a:xfrm>
            <a:off x="0" y="5045700"/>
            <a:ext cx="9144000" cy="978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21" name="Shape 21"/>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71600"/>
            <a:ext cx="8520600" cy="3397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3" name="Shape 2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4"/>
        <p:cNvGrpSpPr/>
        <p:nvPr/>
      </p:nvGrpSpPr>
      <p:grpSpPr>
        <a:xfrm>
          <a:off x="0" y="0"/>
          <a:ext cx="0" cy="0"/>
          <a:chOff x="0" y="0"/>
          <a:chExt cx="0" cy="0"/>
        </a:xfrm>
      </p:grpSpPr>
      <p:sp>
        <p:nvSpPr>
          <p:cNvPr id="25" name="Shape 25"/>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6" name="Shape 26"/>
          <p:cNvSpPr txBox="1">
            <a:spLocks noGrp="1"/>
          </p:cNvSpPr>
          <p:nvPr>
            <p:ph type="body" idx="1"/>
          </p:nvPr>
        </p:nvSpPr>
        <p:spPr>
          <a:xfrm>
            <a:off x="311700" y="1171675"/>
            <a:ext cx="3999900" cy="3397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7" name="Shape 27"/>
          <p:cNvSpPr txBox="1">
            <a:spLocks noGrp="1"/>
          </p:cNvSpPr>
          <p:nvPr>
            <p:ph type="body" idx="2"/>
          </p:nvPr>
        </p:nvSpPr>
        <p:spPr>
          <a:xfrm>
            <a:off x="4832400" y="1171675"/>
            <a:ext cx="3999900" cy="33972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8" name="Shape 2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311700" y="445025"/>
            <a:ext cx="8520600" cy="6132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4" name="Shape 34"/>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5" name="Shape 3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bg>
      <p:bgPr>
        <a:solidFill>
          <a:schemeClr val="lt2"/>
        </a:solidFill>
        <a:effectLst/>
      </p:bgPr>
    </p:bg>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90250" y="526350"/>
            <a:ext cx="5604000" cy="4090800"/>
          </a:xfrm>
          <a:prstGeom prst="rect">
            <a:avLst/>
          </a:prstGeom>
        </p:spPr>
        <p:txBody>
          <a:bodyPr lIns="91425" tIns="91425" rIns="91425" bIns="91425" anchor="ctr" anchorCtr="0"/>
          <a:lstStyle>
            <a:lvl1pPr lvl="0">
              <a:spcBef>
                <a:spcPts val="0"/>
              </a:spcBef>
              <a:buClr>
                <a:schemeClr val="accent1"/>
              </a:buClr>
              <a:buSzPct val="100000"/>
              <a:defRPr sz="5400">
                <a:solidFill>
                  <a:schemeClr val="accent1"/>
                </a:solidFill>
              </a:defRPr>
            </a:lvl1pPr>
            <a:lvl2pPr lvl="1">
              <a:spcBef>
                <a:spcPts val="0"/>
              </a:spcBef>
              <a:buClr>
                <a:schemeClr val="accent1"/>
              </a:buClr>
              <a:buSzPct val="100000"/>
              <a:defRPr sz="5400">
                <a:solidFill>
                  <a:schemeClr val="accent1"/>
                </a:solidFill>
              </a:defRPr>
            </a:lvl2pPr>
            <a:lvl3pPr lvl="2">
              <a:spcBef>
                <a:spcPts val="0"/>
              </a:spcBef>
              <a:buClr>
                <a:schemeClr val="accent1"/>
              </a:buClr>
              <a:buSzPct val="100000"/>
              <a:defRPr sz="5400">
                <a:solidFill>
                  <a:schemeClr val="accent1"/>
                </a:solidFill>
              </a:defRPr>
            </a:lvl3pPr>
            <a:lvl4pPr lvl="3">
              <a:spcBef>
                <a:spcPts val="0"/>
              </a:spcBef>
              <a:buClr>
                <a:schemeClr val="accent1"/>
              </a:buClr>
              <a:buSzPct val="100000"/>
              <a:defRPr sz="5400">
                <a:solidFill>
                  <a:schemeClr val="accent1"/>
                </a:solidFill>
              </a:defRPr>
            </a:lvl4pPr>
            <a:lvl5pPr lvl="4">
              <a:spcBef>
                <a:spcPts val="0"/>
              </a:spcBef>
              <a:buClr>
                <a:schemeClr val="accent1"/>
              </a:buClr>
              <a:buSzPct val="100000"/>
              <a:defRPr sz="5400">
                <a:solidFill>
                  <a:schemeClr val="accent1"/>
                </a:solidFill>
              </a:defRPr>
            </a:lvl5pPr>
            <a:lvl6pPr lvl="5">
              <a:spcBef>
                <a:spcPts val="0"/>
              </a:spcBef>
              <a:buClr>
                <a:schemeClr val="accent1"/>
              </a:buClr>
              <a:buSzPct val="100000"/>
              <a:defRPr sz="5400">
                <a:solidFill>
                  <a:schemeClr val="accent1"/>
                </a:solidFill>
              </a:defRPr>
            </a:lvl6pPr>
            <a:lvl7pPr lvl="6">
              <a:spcBef>
                <a:spcPts val="0"/>
              </a:spcBef>
              <a:buClr>
                <a:schemeClr val="accent1"/>
              </a:buClr>
              <a:buSzPct val="100000"/>
              <a:defRPr sz="5400">
                <a:solidFill>
                  <a:schemeClr val="accent1"/>
                </a:solidFill>
              </a:defRPr>
            </a:lvl7pPr>
            <a:lvl8pPr lvl="7">
              <a:spcBef>
                <a:spcPts val="0"/>
              </a:spcBef>
              <a:buClr>
                <a:schemeClr val="accent1"/>
              </a:buClr>
              <a:buSzPct val="100000"/>
              <a:defRPr sz="5400">
                <a:solidFill>
                  <a:schemeClr val="accent1"/>
                </a:solidFill>
              </a:defRPr>
            </a:lvl8pPr>
            <a:lvl9pPr lvl="8">
              <a:spcBef>
                <a:spcPts val="0"/>
              </a:spcBef>
              <a:buClr>
                <a:schemeClr val="accent1"/>
              </a:buClr>
              <a:buSzPct val="100000"/>
              <a:defRPr sz="5400">
                <a:solidFill>
                  <a:schemeClr val="accent1"/>
                </a:solidFill>
              </a:defRPr>
            </a:lvl9pPr>
          </a:lstStyle>
          <a:p>
            <a:endParaRPr/>
          </a:p>
        </p:txBody>
      </p:sp>
      <p:sp>
        <p:nvSpPr>
          <p:cNvPr id="38" name="Shape 3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accent1"/>
                </a:solidFill>
              </a:rPr>
              <a:pPr lvl="0">
                <a:spcBef>
                  <a:spcPts val="0"/>
                </a:spcBef>
                <a:buNone/>
              </a:pPr>
              <a:t>‹#›</a:t>
            </a:fld>
            <a:endParaRPr lang="ru">
              <a:solidFill>
                <a:schemeClr val="accent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9"/>
        <p:cNvGrpSpPr/>
        <p:nvPr/>
      </p:nvGrpSpPr>
      <p:grpSpPr>
        <a:xfrm>
          <a:off x="0" y="0"/>
          <a:ext cx="0" cy="0"/>
          <a:chOff x="0" y="0"/>
          <a:chExt cx="0" cy="0"/>
        </a:xfrm>
      </p:grpSpPr>
      <p:sp>
        <p:nvSpPr>
          <p:cNvPr id="40" name="Shape 40"/>
          <p:cNvSpPr/>
          <p:nvPr/>
        </p:nvSpPr>
        <p:spPr>
          <a:xfrm>
            <a:off x="4572000" y="-25"/>
            <a:ext cx="4572000" cy="5143500"/>
          </a:xfrm>
          <a:prstGeom prst="rect">
            <a:avLst/>
          </a:prstGeom>
          <a:solidFill>
            <a:schemeClr val="dk1"/>
          </a:solidFill>
          <a:ln>
            <a:noFill/>
          </a:ln>
        </p:spPr>
        <p:txBody>
          <a:bodyPr lIns="91425" tIns="91425" rIns="91425" bIns="91425" anchor="ctr" anchorCtr="0">
            <a:noAutofit/>
          </a:bodyPr>
          <a:lstStyle/>
          <a:p>
            <a:pPr lvl="0">
              <a:spcBef>
                <a:spcPts val="0"/>
              </a:spcBef>
              <a:buNone/>
            </a:pPr>
            <a:endParaRPr/>
          </a:p>
        </p:txBody>
      </p:sp>
      <p:cxnSp>
        <p:nvCxnSpPr>
          <p:cNvPr id="41" name="Shape 41"/>
          <p:cNvCxnSpPr/>
          <p:nvPr/>
        </p:nvCxnSpPr>
        <p:spPr>
          <a:xfrm>
            <a:off x="5029675" y="4495500"/>
            <a:ext cx="686400" cy="0"/>
          </a:xfrm>
          <a:prstGeom prst="straightConnector1">
            <a:avLst/>
          </a:prstGeom>
          <a:noFill/>
          <a:ln w="19050" cap="flat" cmpd="sng">
            <a:solidFill>
              <a:schemeClr val="lt2"/>
            </a:solidFill>
            <a:prstDash val="solid"/>
            <a:round/>
            <a:headEnd type="none" w="med" len="med"/>
            <a:tailEnd type="none" w="med" len="med"/>
          </a:ln>
        </p:spPr>
      </p:cxnSp>
      <p:sp>
        <p:nvSpPr>
          <p:cNvPr id="42" name="Shape 42"/>
          <p:cNvSpPr txBox="1">
            <a:spLocks noGrp="1"/>
          </p:cNvSpPr>
          <p:nvPr>
            <p:ph type="title"/>
          </p:nvPr>
        </p:nvSpPr>
        <p:spPr>
          <a:xfrm>
            <a:off x="265500" y="1382350"/>
            <a:ext cx="4045200" cy="1333200"/>
          </a:xfrm>
          <a:prstGeom prst="rect">
            <a:avLst/>
          </a:prstGeom>
        </p:spPr>
        <p:txBody>
          <a:bodyPr lIns="91425" tIns="91425" rIns="91425" bIns="91425" anchor="b" anchorCtr="0"/>
          <a:lstStyle>
            <a:lvl1pPr lvl="0" algn="ctr">
              <a:spcBef>
                <a:spcPts val="0"/>
              </a:spcBef>
              <a:buClr>
                <a:schemeClr val="lt2"/>
              </a:buClr>
              <a:buSzPct val="100000"/>
              <a:defRPr sz="4200">
                <a:solidFill>
                  <a:schemeClr val="lt2"/>
                </a:solidFill>
              </a:defRPr>
            </a:lvl1pPr>
            <a:lvl2pPr lvl="1" algn="ctr">
              <a:spcBef>
                <a:spcPts val="0"/>
              </a:spcBef>
              <a:buClr>
                <a:schemeClr val="lt2"/>
              </a:buClr>
              <a:buSzPct val="100000"/>
              <a:defRPr sz="4200">
                <a:solidFill>
                  <a:schemeClr val="lt2"/>
                </a:solidFill>
              </a:defRPr>
            </a:lvl2pPr>
            <a:lvl3pPr lvl="2" algn="ctr">
              <a:spcBef>
                <a:spcPts val="0"/>
              </a:spcBef>
              <a:buClr>
                <a:schemeClr val="lt2"/>
              </a:buClr>
              <a:buSzPct val="100000"/>
              <a:defRPr sz="4200">
                <a:solidFill>
                  <a:schemeClr val="lt2"/>
                </a:solidFill>
              </a:defRPr>
            </a:lvl3pPr>
            <a:lvl4pPr lvl="3" algn="ctr">
              <a:spcBef>
                <a:spcPts val="0"/>
              </a:spcBef>
              <a:buClr>
                <a:schemeClr val="lt2"/>
              </a:buClr>
              <a:buSzPct val="100000"/>
              <a:defRPr sz="4200">
                <a:solidFill>
                  <a:schemeClr val="lt2"/>
                </a:solidFill>
              </a:defRPr>
            </a:lvl4pPr>
            <a:lvl5pPr lvl="4" algn="ctr">
              <a:spcBef>
                <a:spcPts val="0"/>
              </a:spcBef>
              <a:buClr>
                <a:schemeClr val="lt2"/>
              </a:buClr>
              <a:buSzPct val="100000"/>
              <a:defRPr sz="4200">
                <a:solidFill>
                  <a:schemeClr val="lt2"/>
                </a:solidFill>
              </a:defRPr>
            </a:lvl5pPr>
            <a:lvl6pPr lvl="5" algn="ctr">
              <a:spcBef>
                <a:spcPts val="0"/>
              </a:spcBef>
              <a:buClr>
                <a:schemeClr val="lt2"/>
              </a:buClr>
              <a:buSzPct val="100000"/>
              <a:defRPr sz="4200">
                <a:solidFill>
                  <a:schemeClr val="lt2"/>
                </a:solidFill>
              </a:defRPr>
            </a:lvl6pPr>
            <a:lvl7pPr lvl="6" algn="ctr">
              <a:spcBef>
                <a:spcPts val="0"/>
              </a:spcBef>
              <a:buClr>
                <a:schemeClr val="lt2"/>
              </a:buClr>
              <a:buSzPct val="100000"/>
              <a:defRPr sz="4200">
                <a:solidFill>
                  <a:schemeClr val="lt2"/>
                </a:solidFill>
              </a:defRPr>
            </a:lvl7pPr>
            <a:lvl8pPr lvl="7" algn="ctr">
              <a:spcBef>
                <a:spcPts val="0"/>
              </a:spcBef>
              <a:buClr>
                <a:schemeClr val="lt2"/>
              </a:buClr>
              <a:buSzPct val="100000"/>
              <a:defRPr sz="4200">
                <a:solidFill>
                  <a:schemeClr val="lt2"/>
                </a:solidFill>
              </a:defRPr>
            </a:lvl8pPr>
            <a:lvl9pPr lvl="8" algn="ctr">
              <a:spcBef>
                <a:spcPts val="0"/>
              </a:spcBef>
              <a:buClr>
                <a:schemeClr val="lt2"/>
              </a:buClr>
              <a:buSzPct val="100000"/>
              <a:defRPr sz="4200">
                <a:solidFill>
                  <a:schemeClr val="lt2"/>
                </a:solidFill>
              </a:defRPr>
            </a:lvl9pPr>
          </a:lstStyle>
          <a:p>
            <a:endParaRPr/>
          </a:p>
        </p:txBody>
      </p:sp>
      <p:sp>
        <p:nvSpPr>
          <p:cNvPr id="43" name="Shape 43"/>
          <p:cNvSpPr txBox="1">
            <a:spLocks noGrp="1"/>
          </p:cNvSpPr>
          <p:nvPr>
            <p:ph type="subTitle" idx="1"/>
          </p:nvPr>
        </p:nvSpPr>
        <p:spPr>
          <a:xfrm>
            <a:off x="265500" y="2769000"/>
            <a:ext cx="4045200" cy="13455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44" name="Shape 44"/>
          <p:cNvSpPr txBox="1">
            <a:spLocks noGrp="1"/>
          </p:cNvSpPr>
          <p:nvPr>
            <p:ph type="body" idx="2"/>
          </p:nvPr>
        </p:nvSpPr>
        <p:spPr>
          <a:xfrm>
            <a:off x="4939500" y="724200"/>
            <a:ext cx="3837000" cy="3695100"/>
          </a:xfrm>
          <a:prstGeom prst="rect">
            <a:avLst/>
          </a:prstGeom>
        </p:spPr>
        <p:txBody>
          <a:bodyPr lIns="91425" tIns="91425" rIns="91425" bIns="91425" anchor="ctr" anchorCtr="0"/>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a:endParaRPr/>
          </a:p>
        </p:txBody>
      </p:sp>
      <p:sp>
        <p:nvSpPr>
          <p:cNvPr id="45" name="Shape 4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solidFill>
                  <a:schemeClr val="accent1"/>
                </a:solidFill>
              </a:rPr>
              <a:pPr lvl="0">
                <a:spcBef>
                  <a:spcPts val="0"/>
                </a:spcBef>
                <a:buNone/>
              </a:pPr>
              <a:t>‹#›</a:t>
            </a:fld>
            <a:endParaRPr lang="ru">
              <a:solidFill>
                <a:schemeClr val="accent1"/>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6"/>
        <p:cNvGrpSpPr/>
        <p:nvPr/>
      </p:nvGrpSpPr>
      <p:grpSpPr>
        <a:xfrm>
          <a:off x="0" y="0"/>
          <a:ext cx="0" cy="0"/>
          <a:chOff x="0" y="0"/>
          <a:chExt cx="0" cy="0"/>
        </a:xfrm>
      </p:grpSpPr>
      <p:sp>
        <p:nvSpPr>
          <p:cNvPr id="47" name="Shape 47"/>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8" name="Shape 48"/>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ru"/>
              <a:pPr lvl="0">
                <a:spcBef>
                  <a:spcPts val="0"/>
                </a:spcBef>
                <a:buNone/>
              </a:pPr>
              <a:t>‹#›</a:t>
            </a:fld>
            <a:endParaRPr lang="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613200"/>
          </a:xfrm>
          <a:prstGeom prst="rect">
            <a:avLst/>
          </a:prstGeom>
          <a:noFill/>
          <a:ln>
            <a:noFill/>
          </a:ln>
        </p:spPr>
        <p:txBody>
          <a:bodyPr lIns="91425" tIns="91425" rIns="91425" bIns="91425" anchor="t" anchorCtr="0"/>
          <a:lstStyle>
            <a:lvl1pPr lvl="0">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1pPr>
            <a:lvl2pPr lvl="1">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2pPr>
            <a:lvl3pPr lvl="2">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3pPr>
            <a:lvl4pPr lvl="3">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4pPr>
            <a:lvl5pPr lvl="4">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5pPr>
            <a:lvl6pPr lvl="5">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6pPr>
            <a:lvl7pPr lvl="6">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7pPr>
            <a:lvl8pPr lvl="7">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8pPr>
            <a:lvl9pPr lvl="8">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9pPr>
          </a:lstStyle>
          <a:p>
            <a:endParaRPr/>
          </a:p>
        </p:txBody>
      </p:sp>
      <p:sp>
        <p:nvSpPr>
          <p:cNvPr id="7" name="Shape 7"/>
          <p:cNvSpPr txBox="1">
            <a:spLocks noGrp="1"/>
          </p:cNvSpPr>
          <p:nvPr>
            <p:ph type="body" idx="1"/>
          </p:nvPr>
        </p:nvSpPr>
        <p:spPr>
          <a:xfrm>
            <a:off x="311700" y="1171600"/>
            <a:ext cx="8520600" cy="33972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1"/>
              </a:buClr>
              <a:buSzPct val="100000"/>
              <a:buFont typeface="Old Standard TT"/>
              <a:defRPr sz="1800">
                <a:solidFill>
                  <a:schemeClr val="dk1"/>
                </a:solidFill>
                <a:latin typeface="Old Standard TT"/>
                <a:ea typeface="Old Standard TT"/>
                <a:cs typeface="Old Standard TT"/>
                <a:sym typeface="Old Standard TT"/>
              </a:defRPr>
            </a:lvl1pPr>
            <a:lvl2pPr lvl="1">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2pPr>
            <a:lvl3pPr lvl="2">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3pPr>
            <a:lvl4pPr lvl="3">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4pPr>
            <a:lvl5pPr lvl="4">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5pPr>
            <a:lvl6pPr lvl="5">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6pPr>
            <a:lvl7pPr lvl="6">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7pPr>
            <a:lvl8pPr lvl="7">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8pPr>
            <a:lvl9pPr lvl="8">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ru" sz="1000">
                <a:solidFill>
                  <a:schemeClr val="dk1"/>
                </a:solidFill>
                <a:latin typeface="Old Standard TT"/>
                <a:ea typeface="Old Standard TT"/>
                <a:cs typeface="Old Standard TT"/>
                <a:sym typeface="Old Standard TT"/>
              </a:rPr>
              <a:pPr lvl="0" algn="r">
                <a:spcBef>
                  <a:spcPts val="0"/>
                </a:spcBef>
                <a:buNone/>
              </a:pPr>
              <a:t>‹#›</a:t>
            </a:fld>
            <a:endParaRPr lang="ru" sz="1000">
              <a:solidFill>
                <a:schemeClr val="dk1"/>
              </a:solidFill>
              <a:latin typeface="Old Standard TT"/>
              <a:ea typeface="Old Standard TT"/>
              <a:cs typeface="Old Standard TT"/>
              <a:sym typeface="Old Standard TT"/>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izquotes.com/quote/394622" TargetMode="External"/><Relationship Id="rId7"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s://en.wiktionary.org/wiki/statesman" TargetMode="External"/><Relationship Id="rId5" Type="http://schemas.openxmlformats.org/officeDocument/2006/relationships/hyperlink" Target="https://en.wikipedia.org/wiki/Commonwealth_of_Nations" TargetMode="External"/><Relationship Id="rId4" Type="http://schemas.openxmlformats.org/officeDocument/2006/relationships/hyperlink" Target="http://izquotes.com/author/jan-christiaan-smuts"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hyperlink" Target="https://yougov.co.uk/news/2014/04/23/voters-were-not-religious-britain-christian-countr/" TargetMode="External"/><Relationship Id="rId2" Type="http://schemas.openxmlformats.org/officeDocument/2006/relationships/notesSlide" Target="../notesSlides/notesSlide36.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hyperlink" Target="http://en.proverbia.net/citasautor.asp?autor=10378" TargetMode="External"/><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hyperlink" Target="http://en.proverbia.net/citasautor.asp?autor=1268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hyperlink" Target="http://www.amazon.co.uk/gp/product/0199269947/ref=as_li_qf_sp_asin_il_tl?ie=UTF8&amp;tag=historytoday-21&amp;linkCode=as2&amp;camp=1634&amp;creative=6738&amp;creativeASIN=0199269947"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en.proverbia.net/citasautor.asp?autor=10048"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hyperlink" Target="http://en.proverbia.net/citasautor.asp?autor=12917"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4" Type="http://schemas.openxmlformats.org/officeDocument/2006/relationships/image" Target="../media/image41.png"/></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hyperlink" Target="http://www.goodreads.com/author/show/239579.Charles_Dickens" TargetMode="External"/><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hyperlink" Target="http://www.goodreads.com/work/quotes/261280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52.jpeg"/></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United_Kingdom" TargetMode="External"/><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image" Target="../media/image53.png"/><Relationship Id="rId4" Type="http://schemas.openxmlformats.org/officeDocument/2006/relationships/hyperlink" Target="https://en.wikipedia.org/wiki/Theatre_director"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56.xml"/><Relationship Id="rId1" Type="http://schemas.openxmlformats.org/officeDocument/2006/relationships/slideLayout" Target="../slideLayouts/slideLayout3.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5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hyperlink" Target="http://tv-english.club/articles-en/discover-great-britain-en/simply-and-beautifully-teaching-english-for-children/" TargetMode="External"/><Relationship Id="rId2" Type="http://schemas.openxmlformats.org/officeDocument/2006/relationships/notesSlide" Target="../notesSlides/notesSlide59.xml"/><Relationship Id="rId1" Type="http://schemas.openxmlformats.org/officeDocument/2006/relationships/slideLayout" Target="../slideLayouts/slideLayout3.xml"/><Relationship Id="rId4" Type="http://schemas.openxmlformats.org/officeDocument/2006/relationships/image" Target="../media/image62.png"/></Relationships>
</file>

<file path=ppt/slides/_rels/slide6.xml.rels><?xml version="1.0" encoding="UTF-8" standalone="yes"?>
<Relationships xmlns="http://schemas.openxmlformats.org/package/2006/relationships"><Relationship Id="rId3" Type="http://schemas.openxmlformats.org/officeDocument/2006/relationships/hyperlink" Target="https://en.wikipedia.org/wiki/Companion_of_Honour"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hyperlink" Target="https://en.wikipedia.org/wiki/Commander_of_the_Order_of_the_British_Empire"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www.goodreads.com/work/quotes/649216" TargetMode="External"/><Relationship Id="rId2" Type="http://schemas.openxmlformats.org/officeDocument/2006/relationships/notesSlide" Target="../notesSlides/notesSlide60.xml"/><Relationship Id="rId1" Type="http://schemas.openxmlformats.org/officeDocument/2006/relationships/slideLayout" Target="../slideLayouts/slideLayout3.xml"/><Relationship Id="rId5" Type="http://schemas.openxmlformats.org/officeDocument/2006/relationships/image" Target="../media/image64.png"/><Relationship Id="rId4" Type="http://schemas.openxmlformats.org/officeDocument/2006/relationships/image" Target="../media/image63.jpeg"/></Relationships>
</file>

<file path=ppt/slides/_rels/slide6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66.png"/></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hyperlink" Target="https://en.wikipedia.org/wiki/UK_Independence_Party" TargetMode="External"/><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64.xml.rels><?xml version="1.0" encoding="UTF-8" standalone="yes"?>
<Relationships xmlns="http://schemas.openxmlformats.org/package/2006/relationships"><Relationship Id="rId3" Type="http://schemas.openxmlformats.org/officeDocument/2006/relationships/hyperlink" Target="http://www.famousquotesandauthors.com/authors/dean_acheson_quotes.html" TargetMode="Externa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image" Target="../media/image68.png"/><Relationship Id="rId5" Type="http://schemas.openxmlformats.org/officeDocument/2006/relationships/hyperlink" Target="https://en.wikipedia.org/wiki/Harry_S._Truman" TargetMode="External"/><Relationship Id="rId4" Type="http://schemas.openxmlformats.org/officeDocument/2006/relationships/hyperlink" Target="https://en.wikipedia.org/wiki/United_States_Secretary_of_State" TargetMode="External"/></Relationships>
</file>

<file path=ppt/slides/_rels/slide6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hyperlink" Target="https://en.wikipedia.org/wiki/Punk_rock" TargetMode="External"/><Relationship Id="rId2" Type="http://schemas.openxmlformats.org/officeDocument/2006/relationships/notesSlide" Target="../notesSlides/notesSlide68.xml"/><Relationship Id="rId1" Type="http://schemas.openxmlformats.org/officeDocument/2006/relationships/slideLayout" Target="../slideLayouts/slideLayout3.xml"/><Relationship Id="rId5" Type="http://schemas.openxmlformats.org/officeDocument/2006/relationships/image" Target="../media/image71.png"/><Relationship Id="rId4" Type="http://schemas.openxmlformats.org/officeDocument/2006/relationships/hyperlink" Target="https://en.wikipedia.org/wiki/Sex_Pistols" TargetMode="Externa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hyperlink" Target="http://www.famousquotesandauthors.com/authors/novalis_quotes.html" TargetMode="External"/><Relationship Id="rId7" Type="http://schemas.openxmlformats.org/officeDocument/2006/relationships/hyperlink" Target="https://en.wikipedia.org/wiki/Philosopher" TargetMode="External"/><Relationship Id="rId2" Type="http://schemas.openxmlformats.org/officeDocument/2006/relationships/notesSlide" Target="../notesSlides/notesSlide70.xml"/><Relationship Id="rId1" Type="http://schemas.openxmlformats.org/officeDocument/2006/relationships/slideLayout" Target="../slideLayouts/slideLayout3.xml"/><Relationship Id="rId6" Type="http://schemas.openxmlformats.org/officeDocument/2006/relationships/hyperlink" Target="https://en.wikipedia.org/wiki/Freiherr" TargetMode="External"/><Relationship Id="rId5" Type="http://schemas.openxmlformats.org/officeDocument/2006/relationships/hyperlink" Target="https://en.wikipedia.org/wiki/Pen_name" TargetMode="External"/><Relationship Id="rId4" Type="http://schemas.openxmlformats.org/officeDocument/2006/relationships/hyperlink" Target="https://en.wikipedia.org/wiki/Pseudonym" TargetMode="Externa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3" Type="http://schemas.openxmlformats.org/officeDocument/2006/relationships/hyperlink" Target="https://en.wikipedia.org/wiki/UK_Independence_Party" TargetMode="External"/><Relationship Id="rId2" Type="http://schemas.openxmlformats.org/officeDocument/2006/relationships/notesSlide" Target="../notesSlides/notesSlide74.xml"/><Relationship Id="rId1" Type="http://schemas.openxmlformats.org/officeDocument/2006/relationships/slideLayout" Target="../slideLayouts/slideLayout3.xml"/><Relationship Id="rId4" Type="http://schemas.openxmlformats.org/officeDocument/2006/relationships/image" Target="../media/image67.png"/></Relationships>
</file>

<file path=ppt/slides/_rels/slide75.xml.rels><?xml version="1.0" encoding="UTF-8" standalone="yes"?>
<Relationships xmlns="http://schemas.openxmlformats.org/package/2006/relationships"><Relationship Id="rId3" Type="http://schemas.openxmlformats.org/officeDocument/2006/relationships/hyperlink" Target="http://www.famousquotesandauthors.com/authors/george_santayana_quotes.html" TargetMode="External"/><Relationship Id="rId2" Type="http://schemas.openxmlformats.org/officeDocument/2006/relationships/notesSlide" Target="../notesSlides/notesSlide75.xml"/><Relationship Id="rId1" Type="http://schemas.openxmlformats.org/officeDocument/2006/relationships/slideLayout" Target="../slideLayouts/slideLayout3.xml"/><Relationship Id="rId4" Type="http://schemas.openxmlformats.org/officeDocument/2006/relationships/image" Target="../media/image74.png"/></Relationships>
</file>

<file path=ppt/slides/_rels/slide7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Shape 59"/>
          <p:cNvSpPr txBox="1">
            <a:spLocks noGrp="1"/>
          </p:cNvSpPr>
          <p:nvPr>
            <p:ph type="ctrTitle"/>
          </p:nvPr>
        </p:nvSpPr>
        <p:spPr>
          <a:xfrm>
            <a:off x="311708" y="0"/>
            <a:ext cx="8520600" cy="2714626"/>
          </a:xfrm>
          <a:prstGeom prst="rect">
            <a:avLst/>
          </a:prstGeom>
        </p:spPr>
        <p:txBody>
          <a:bodyPr lIns="91425" tIns="91425" rIns="91425" bIns="91425" anchor="b" anchorCtr="0">
            <a:noAutofit/>
          </a:bodyPr>
          <a:lstStyle/>
          <a:p>
            <a:pPr lvl="0">
              <a:lnSpc>
                <a:spcPct val="150000"/>
              </a:lnSpc>
              <a:spcBef>
                <a:spcPts val="2000"/>
              </a:spcBef>
              <a:spcAft>
                <a:spcPts val="600"/>
              </a:spcAft>
              <a:buClr>
                <a:schemeClr val="dk1"/>
              </a:buClr>
              <a:buSzPct val="25000"/>
            </a:pPr>
            <a:r>
              <a:rPr lang="en-US" sz="4800" b="1" dirty="0" smtClean="0"/>
              <a:t/>
            </a:r>
            <a:br>
              <a:rPr lang="en-US" sz="4800" b="1" dirty="0" smtClean="0"/>
            </a:br>
            <a:r>
              <a:rPr lang="en-US" sz="4800" b="1" dirty="0" smtClean="0"/>
              <a:t/>
            </a:r>
            <a:br>
              <a:rPr lang="en-US" sz="4800" b="1" dirty="0" smtClean="0"/>
            </a:br>
            <a:r>
              <a:rPr lang="en-US" sz="4800" b="1" dirty="0" smtClean="0"/>
              <a:t>BRITISH </a:t>
            </a:r>
            <a:r>
              <a:rPr lang="en-US" sz="4800" b="1" dirty="0" smtClean="0"/>
              <a:t>MENTALITY - WHAT IS IT LIKE?</a:t>
            </a:r>
            <a:endParaRPr lang="ru" sz="4800" dirty="0"/>
          </a:p>
        </p:txBody>
      </p:sp>
      <p:sp>
        <p:nvSpPr>
          <p:cNvPr id="60" name="Shape 60"/>
          <p:cNvSpPr txBox="1">
            <a:spLocks noGrp="1"/>
          </p:cNvSpPr>
          <p:nvPr>
            <p:ph type="subTitle" idx="1"/>
          </p:nvPr>
        </p:nvSpPr>
        <p:spPr>
          <a:xfrm>
            <a:off x="512700" y="3840639"/>
            <a:ext cx="8118600" cy="787500"/>
          </a:xfrm>
          <a:prstGeom prst="rect">
            <a:avLst/>
          </a:prstGeom>
        </p:spPr>
        <p:txBody>
          <a:bodyPr lIns="91425" tIns="91425" rIns="91425" bIns="91425" anchor="t" anchorCtr="0">
            <a:noAutofit/>
          </a:bodyPr>
          <a:lstStyle/>
          <a:p>
            <a:pPr lvl="0">
              <a:spcBef>
                <a:spcPts val="0"/>
              </a:spcBef>
              <a:buNone/>
            </a:pPr>
            <a:r>
              <a:rPr lang="ru" sz="2400" dirty="0"/>
              <a:t>Moskalskaya Elena</a:t>
            </a:r>
          </a:p>
          <a:p>
            <a:pPr lvl="0">
              <a:spcBef>
                <a:spcPts val="0"/>
              </a:spcBef>
              <a:buNone/>
            </a:pPr>
            <a:r>
              <a:rPr lang="ru" dirty="0"/>
              <a:t>Samoylova Olga</a:t>
            </a:r>
          </a:p>
          <a:p>
            <a:pPr lvl="0">
              <a:spcBef>
                <a:spcPts val="0"/>
              </a:spcBef>
              <a:buNone/>
            </a:pPr>
            <a:r>
              <a:rPr lang="ru" dirty="0"/>
              <a:t>Barsukova Olga </a:t>
            </a:r>
          </a:p>
        </p:txBody>
      </p:sp>
      <p:sp>
        <p:nvSpPr>
          <p:cNvPr id="61" name="Shape 61"/>
          <p:cNvSpPr txBox="1"/>
          <p:nvPr/>
        </p:nvSpPr>
        <p:spPr>
          <a:xfrm>
            <a:off x="2170875" y="2232575"/>
            <a:ext cx="7104600" cy="828900"/>
          </a:xfrm>
          <a:prstGeom prst="rect">
            <a:avLst/>
          </a:prstGeom>
          <a:noFill/>
          <a:ln>
            <a:noFill/>
          </a:ln>
        </p:spPr>
        <p:txBody>
          <a:bodyPr lIns="91425" tIns="91425" rIns="91425" bIns="91425" anchor="t" anchorCtr="0">
            <a:noAutofit/>
          </a:bodyPr>
          <a:lstStyle/>
          <a:p>
            <a:pPr lvl="0">
              <a:spcBef>
                <a:spcPts val="0"/>
              </a:spcBef>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120" name="Shape 120"/>
          <p:cNvPicPr preferRelativeResize="0"/>
          <p:nvPr/>
        </p:nvPicPr>
        <p:blipFill>
          <a:blip r:embed="rId3">
            <a:alphaModFix/>
          </a:blip>
          <a:stretch>
            <a:fillRect/>
          </a:stretch>
        </p:blipFill>
        <p:spPr>
          <a:xfrm>
            <a:off x="0" y="2009850"/>
            <a:ext cx="9143995" cy="3047998"/>
          </a:xfrm>
          <a:prstGeom prst="rect">
            <a:avLst/>
          </a:prstGeom>
          <a:noFill/>
          <a:ln>
            <a:noFill/>
          </a:ln>
        </p:spPr>
      </p:pic>
      <p:sp>
        <p:nvSpPr>
          <p:cNvPr id="121" name="Shape 121"/>
          <p:cNvSpPr txBox="1">
            <a:spLocks noGrp="1"/>
          </p:cNvSpPr>
          <p:nvPr>
            <p:ph type="body" idx="1"/>
          </p:nvPr>
        </p:nvSpPr>
        <p:spPr>
          <a:xfrm>
            <a:off x="311700" y="308375"/>
            <a:ext cx="8520600" cy="2343600"/>
          </a:xfrm>
          <a:prstGeom prst="rect">
            <a:avLst/>
          </a:prstGeom>
        </p:spPr>
        <p:txBody>
          <a:bodyPr lIns="91425" tIns="91425" rIns="91425" bIns="91425" anchor="t" anchorCtr="0">
            <a:noAutofit/>
          </a:bodyPr>
          <a:lstStyle/>
          <a:p>
            <a:pPr lvl="0" algn="just" rtl="0">
              <a:lnSpc>
                <a:spcPct val="150000"/>
              </a:lnSpc>
              <a:spcBef>
                <a:spcPts val="600"/>
              </a:spcBef>
              <a:spcAft>
                <a:spcPts val="600"/>
              </a:spcAft>
              <a:buClr>
                <a:schemeClr val="dk1"/>
              </a:buClr>
              <a:buSzPct val="61111"/>
              <a:buFont typeface="Arial"/>
              <a:buNone/>
            </a:pPr>
            <a:r>
              <a:rPr lang="ru">
                <a:latin typeface="Arial"/>
                <a:ea typeface="Arial"/>
                <a:cs typeface="Arial"/>
                <a:sym typeface="Arial"/>
              </a:rPr>
              <a:t>Democracy can be seen as a state of society characterized by equality of rights and privileges, which was gained through centuries old conflict between empire nations, tension between state and church were protecting own freedom was the main goal, all that shaped the borders of the largest empire into the Commonwealth and makes UK the father of parliaments.</a:t>
            </a:r>
          </a:p>
          <a:p>
            <a:pPr lvl="0">
              <a:spcBef>
                <a:spcPts val="0"/>
              </a:spcBef>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pic>
        <p:nvPicPr>
          <p:cNvPr id="126" name="Shape 126"/>
          <p:cNvPicPr preferRelativeResize="0"/>
          <p:nvPr/>
        </p:nvPicPr>
        <p:blipFill>
          <a:blip r:embed="rId3">
            <a:alphaModFix/>
          </a:blip>
          <a:stretch>
            <a:fillRect/>
          </a:stretch>
        </p:blipFill>
        <p:spPr>
          <a:xfrm>
            <a:off x="4410600" y="425450"/>
            <a:ext cx="4483374" cy="4292599"/>
          </a:xfrm>
          <a:prstGeom prst="rect">
            <a:avLst/>
          </a:prstGeom>
          <a:noFill/>
          <a:ln>
            <a:noFill/>
          </a:ln>
        </p:spPr>
      </p:pic>
      <p:sp>
        <p:nvSpPr>
          <p:cNvPr id="127" name="Shape 127"/>
          <p:cNvSpPr txBox="1">
            <a:spLocks noGrp="1"/>
          </p:cNvSpPr>
          <p:nvPr>
            <p:ph type="body" idx="1"/>
          </p:nvPr>
        </p:nvSpPr>
        <p:spPr>
          <a:xfrm>
            <a:off x="114350" y="191100"/>
            <a:ext cx="4178100" cy="47613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Nowadays legally UK  is a theocracy but practically it's a republic and also ruled by God, who delegates authority in "The Crown"- a legal entity that's slightly different from The Queen. The Crown has given more and more day to day power to a wider range of people:  first were the Barons in 1215, and in 21 Century to everyone British over the age of 18, albeit through their elected representatives.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311700" y="223000"/>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solidFill>
                  <a:srgbClr val="FFFFFF"/>
                </a:solidFill>
                <a:latin typeface="Arial"/>
                <a:ea typeface="Arial"/>
                <a:cs typeface="Arial"/>
                <a:sym typeface="Arial"/>
              </a:rPr>
              <a:t>The rule of law</a:t>
            </a:r>
          </a:p>
        </p:txBody>
      </p:sp>
      <p:pic>
        <p:nvPicPr>
          <p:cNvPr id="133" name="Shape 133"/>
          <p:cNvPicPr preferRelativeResize="0"/>
          <p:nvPr/>
        </p:nvPicPr>
        <p:blipFill>
          <a:blip r:embed="rId3">
            <a:alphaModFix/>
          </a:blip>
          <a:stretch>
            <a:fillRect/>
          </a:stretch>
        </p:blipFill>
        <p:spPr>
          <a:xfrm>
            <a:off x="0" y="0"/>
            <a:ext cx="9144000" cy="5143500"/>
          </a:xfrm>
          <a:prstGeom prst="rect">
            <a:avLst/>
          </a:prstGeom>
          <a:noFill/>
          <a:ln>
            <a:noFill/>
          </a:ln>
        </p:spPr>
      </p:pic>
      <p:sp>
        <p:nvSpPr>
          <p:cNvPr id="134" name="Shape 134"/>
          <p:cNvSpPr txBox="1">
            <a:spLocks noGrp="1"/>
          </p:cNvSpPr>
          <p:nvPr>
            <p:ph type="body" idx="1"/>
          </p:nvPr>
        </p:nvSpPr>
        <p:spPr>
          <a:xfrm>
            <a:off x="5020200" y="0"/>
            <a:ext cx="4123800" cy="3397200"/>
          </a:xfrm>
          <a:prstGeom prst="rect">
            <a:avLst/>
          </a:prstGeom>
        </p:spPr>
        <p:txBody>
          <a:bodyPr lIns="91425" tIns="91425" rIns="91425" bIns="91425" anchor="t" anchorCtr="0">
            <a:noAutofit/>
          </a:bodyPr>
          <a:lstStyle/>
          <a:p>
            <a:pPr lvl="0" algn="just" rtl="0">
              <a:lnSpc>
                <a:spcPct val="150000"/>
              </a:lnSpc>
              <a:spcBef>
                <a:spcPts val="600"/>
              </a:spcBef>
              <a:spcAft>
                <a:spcPts val="600"/>
              </a:spcAft>
              <a:buClr>
                <a:schemeClr val="dk1"/>
              </a:buClr>
              <a:buSzPct val="61111"/>
              <a:buFont typeface="Arial"/>
              <a:buNone/>
            </a:pPr>
            <a:r>
              <a:rPr lang="ru">
                <a:solidFill>
                  <a:srgbClr val="FFFFFF"/>
                </a:solidFill>
                <a:latin typeface="Arial"/>
                <a:ea typeface="Arial"/>
                <a:cs typeface="Arial"/>
                <a:sym typeface="Arial"/>
              </a:rPr>
              <a:t>All people and institutions are subject to and accountable to law, rulers and ruled alike with no one above the law. Understanding rules matter, focusing on managing feelings and behavior and understanding your own and others’ behavior and its consequences, and learning to distinguish right from wrong. As John Locke known as Father of Liberalism (1632 – 1704) put it, “whenever law ends, tyranny begins”.</a:t>
            </a:r>
          </a:p>
        </p:txBody>
      </p:sp>
      <p:sp>
        <p:nvSpPr>
          <p:cNvPr id="135" name="Shape 135"/>
          <p:cNvSpPr txBox="1"/>
          <p:nvPr/>
        </p:nvSpPr>
        <p:spPr>
          <a:xfrm>
            <a:off x="0" y="223000"/>
            <a:ext cx="4867800" cy="1179600"/>
          </a:xfrm>
          <a:prstGeom prst="rect">
            <a:avLst/>
          </a:prstGeom>
          <a:noFill/>
          <a:ln>
            <a:noFill/>
          </a:ln>
        </p:spPr>
        <p:txBody>
          <a:bodyPr lIns="91425" tIns="91425" rIns="91425" bIns="91425" anchor="ctr" anchorCtr="0">
            <a:noAutofit/>
          </a:bodyPr>
          <a:lstStyle/>
          <a:p>
            <a:pPr lvl="0" algn="just" rtl="0">
              <a:lnSpc>
                <a:spcPct val="150000"/>
              </a:lnSpc>
              <a:spcBef>
                <a:spcPts val="600"/>
              </a:spcBef>
              <a:spcAft>
                <a:spcPts val="600"/>
              </a:spcAft>
              <a:buNone/>
            </a:pPr>
            <a:r>
              <a:rPr lang="ru" sz="1800" u="sng">
                <a:solidFill>
                  <a:srgbClr val="FFFFFF"/>
                </a:solidFill>
              </a:rPr>
              <a:t>The rule of law</a:t>
            </a:r>
            <a:r>
              <a:rPr lang="ru" sz="1800">
                <a:solidFill>
                  <a:srgbClr val="FFFFFF"/>
                </a:solidFill>
              </a:rPr>
              <a:t> is one of the fundamental principles of UK' s unwritten or uncodified constitution.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body" idx="1"/>
          </p:nvPr>
        </p:nvSpPr>
        <p:spPr>
          <a:xfrm>
            <a:off x="801750" y="246525"/>
            <a:ext cx="80430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Saxon," wrote Kipling, "never means anything seriously till he talks about justice and right."</a:t>
            </a:r>
          </a:p>
          <a:p>
            <a:pPr lvl="0" algn="r" rtl="0">
              <a:lnSpc>
                <a:spcPct val="150000"/>
              </a:lnSpc>
              <a:spcBef>
                <a:spcPts val="600"/>
              </a:spcBef>
              <a:spcAft>
                <a:spcPts val="600"/>
              </a:spcAft>
              <a:buClr>
                <a:schemeClr val="dk1"/>
              </a:buClr>
              <a:buSzPct val="61111"/>
              <a:buFont typeface="Arial"/>
              <a:buNone/>
            </a:pPr>
            <a:r>
              <a:rPr lang="ru" i="1">
                <a:latin typeface="Arial"/>
                <a:ea typeface="Arial"/>
                <a:cs typeface="Arial"/>
                <a:sym typeface="Arial"/>
              </a:rPr>
              <a:t>“Norman and Saxon” </a:t>
            </a:r>
          </a:p>
          <a:p>
            <a:pPr lvl="0" algn="r" rtl="0">
              <a:lnSpc>
                <a:spcPct val="150000"/>
              </a:lnSpc>
              <a:spcBef>
                <a:spcPts val="600"/>
              </a:spcBef>
              <a:spcAft>
                <a:spcPts val="600"/>
              </a:spcAft>
              <a:buClr>
                <a:schemeClr val="dk1"/>
              </a:buClr>
              <a:buSzPct val="61111"/>
              <a:buFont typeface="Arial"/>
              <a:buNone/>
            </a:pPr>
            <a:r>
              <a:rPr lang="ru" i="1">
                <a:latin typeface="Arial"/>
                <a:ea typeface="Arial"/>
                <a:cs typeface="Arial"/>
                <a:sym typeface="Arial"/>
              </a:rPr>
              <a:t> Rudyard Kipling (1865-1936), </a:t>
            </a:r>
          </a:p>
          <a:p>
            <a:pPr lvl="0" algn="r" rtl="0">
              <a:lnSpc>
                <a:spcPct val="150000"/>
              </a:lnSpc>
              <a:spcBef>
                <a:spcPts val="600"/>
              </a:spcBef>
              <a:spcAft>
                <a:spcPts val="600"/>
              </a:spcAft>
              <a:buClr>
                <a:schemeClr val="dk1"/>
              </a:buClr>
              <a:buSzPct val="61111"/>
              <a:buFont typeface="Arial"/>
              <a:buNone/>
            </a:pPr>
            <a:r>
              <a:rPr lang="ru" i="1">
                <a:latin typeface="Arial"/>
                <a:ea typeface="Arial"/>
                <a:cs typeface="Arial"/>
                <a:sym typeface="Arial"/>
              </a:rPr>
              <a:t>English poet and novelist </a:t>
            </a:r>
          </a:p>
        </p:txBody>
      </p:sp>
      <p:pic>
        <p:nvPicPr>
          <p:cNvPr id="141" name="Shape 141"/>
          <p:cNvPicPr preferRelativeResize="0"/>
          <p:nvPr/>
        </p:nvPicPr>
        <p:blipFill>
          <a:blip r:embed="rId3">
            <a:alphaModFix/>
          </a:blip>
          <a:stretch>
            <a:fillRect/>
          </a:stretch>
        </p:blipFill>
        <p:spPr>
          <a:xfrm>
            <a:off x="6996500" y="2653024"/>
            <a:ext cx="1575975" cy="2285175"/>
          </a:xfrm>
          <a:prstGeom prst="rect">
            <a:avLst/>
          </a:prstGeom>
          <a:noFill/>
          <a:ln>
            <a:noFill/>
          </a:ln>
        </p:spPr>
      </p:pic>
      <p:pic>
        <p:nvPicPr>
          <p:cNvPr id="142" name="Shape 142"/>
          <p:cNvPicPr preferRelativeResize="0"/>
          <p:nvPr/>
        </p:nvPicPr>
        <p:blipFill>
          <a:blip r:embed="rId4">
            <a:alphaModFix/>
          </a:blip>
          <a:stretch>
            <a:fillRect/>
          </a:stretch>
        </p:blipFill>
        <p:spPr>
          <a:xfrm>
            <a:off x="549200" y="1325150"/>
            <a:ext cx="4037354" cy="33046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600"/>
              </a:spcBef>
              <a:spcAft>
                <a:spcPts val="600"/>
              </a:spcAft>
              <a:buClr>
                <a:schemeClr val="dk1"/>
              </a:buClr>
              <a:buSzPct val="36666"/>
              <a:buFont typeface="Arial"/>
              <a:buNone/>
            </a:pPr>
            <a:r>
              <a:rPr lang="ru">
                <a:latin typeface="Arial"/>
                <a:ea typeface="Arial"/>
                <a:cs typeface="Arial"/>
                <a:sym typeface="Arial"/>
              </a:rPr>
              <a:t>Individual liberty</a:t>
            </a:r>
          </a:p>
        </p:txBody>
      </p:sp>
      <p:sp>
        <p:nvSpPr>
          <p:cNvPr id="148" name="Shape 14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"By this sacredness of individuals, the English have in seven hundred years evolved the principles of freedom".</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Ralph Waldo Emerson (1803-1882),</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 American philosopher &amp; poet</a:t>
            </a:r>
          </a:p>
          <a:p>
            <a:pPr lvl="0">
              <a:spcBef>
                <a:spcPts val="0"/>
              </a:spcBef>
              <a:buNone/>
            </a:pPr>
            <a:endParaRPr/>
          </a:p>
        </p:txBody>
      </p:sp>
      <p:pic>
        <p:nvPicPr>
          <p:cNvPr id="149" name="Shape 149"/>
          <p:cNvPicPr preferRelativeResize="0"/>
          <p:nvPr/>
        </p:nvPicPr>
        <p:blipFill>
          <a:blip r:embed="rId3">
            <a:alphaModFix/>
          </a:blip>
          <a:stretch>
            <a:fillRect/>
          </a:stretch>
        </p:blipFill>
        <p:spPr>
          <a:xfrm>
            <a:off x="1412325" y="2321025"/>
            <a:ext cx="2547049" cy="2563448"/>
          </a:xfrm>
          <a:prstGeom prst="rect">
            <a:avLst/>
          </a:prstGeom>
          <a:noFill/>
          <a:ln>
            <a:noFill/>
          </a:ln>
        </p:spPr>
      </p:pic>
      <p:pic>
        <p:nvPicPr>
          <p:cNvPr id="150" name="Shape 150"/>
          <p:cNvPicPr preferRelativeResize="0"/>
          <p:nvPr/>
        </p:nvPicPr>
        <p:blipFill>
          <a:blip r:embed="rId4">
            <a:alphaModFix/>
          </a:blip>
          <a:stretch>
            <a:fillRect/>
          </a:stretch>
        </p:blipFill>
        <p:spPr>
          <a:xfrm>
            <a:off x="7142825" y="2886375"/>
            <a:ext cx="1331775" cy="213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311700" y="135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This quote greatly illustrates the idea that British judicial system, being one of the most complicated and most strictly observed in the world actually evolved from belief in personal freedom of each individual. Individual liberty suggests the free exercise of rights generally seen as outside Government control. Freedom for all as part of the focus on self-confidence &amp; self-awareness of people &amp; communities.</a:t>
            </a:r>
          </a:p>
        </p:txBody>
      </p:sp>
      <p:pic>
        <p:nvPicPr>
          <p:cNvPr id="156" name="Shape 156"/>
          <p:cNvPicPr preferRelativeResize="0"/>
          <p:nvPr/>
        </p:nvPicPr>
        <p:blipFill>
          <a:blip r:embed="rId3">
            <a:alphaModFix/>
          </a:blip>
          <a:stretch>
            <a:fillRect/>
          </a:stretch>
        </p:blipFill>
        <p:spPr>
          <a:xfrm>
            <a:off x="731075" y="2277474"/>
            <a:ext cx="3710150" cy="2779700"/>
          </a:xfrm>
          <a:prstGeom prst="rect">
            <a:avLst/>
          </a:prstGeom>
          <a:noFill/>
          <a:ln>
            <a:noFill/>
          </a:ln>
        </p:spPr>
      </p:pic>
      <p:pic>
        <p:nvPicPr>
          <p:cNvPr id="157" name="Shape 157"/>
          <p:cNvPicPr preferRelativeResize="0"/>
          <p:nvPr/>
        </p:nvPicPr>
        <p:blipFill>
          <a:blip r:embed="rId4">
            <a:alphaModFix/>
          </a:blip>
          <a:stretch>
            <a:fillRect/>
          </a:stretch>
        </p:blipFill>
        <p:spPr>
          <a:xfrm>
            <a:off x="4811425" y="2423575"/>
            <a:ext cx="3366398" cy="23745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200700" y="1478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This belief in individual freedom was shaped by individualistic character of Britons. According to recent studies, Britain is a perfect example of so-called individualistic society where  people are supposed to look after themselves and their direct family only. In Collectivist societies people belong to ‘in groups’ that take care of them in exchange for loyalty. By the way, other representatives of the individualistic type are some of the commonwealth countries it spawned i.e. Australia and the USA, so one can say that it was Britain to spread this idea all over the world. </a:t>
            </a:r>
          </a:p>
          <a:p>
            <a:pPr lvl="0">
              <a:spcBef>
                <a:spcPts val="0"/>
              </a:spcBef>
              <a:buNone/>
            </a:pPr>
            <a:endParaRPr/>
          </a:p>
        </p:txBody>
      </p:sp>
      <p:pic>
        <p:nvPicPr>
          <p:cNvPr id="163" name="Shape 163"/>
          <p:cNvPicPr preferRelativeResize="0"/>
          <p:nvPr/>
        </p:nvPicPr>
        <p:blipFill>
          <a:blip r:embed="rId3">
            <a:alphaModFix/>
          </a:blip>
          <a:stretch>
            <a:fillRect/>
          </a:stretch>
        </p:blipFill>
        <p:spPr>
          <a:xfrm>
            <a:off x="3117224" y="3114800"/>
            <a:ext cx="4036774" cy="18683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title"/>
          </p:nvPr>
        </p:nvSpPr>
        <p:spPr>
          <a:xfrm>
            <a:off x="250025" y="309350"/>
            <a:ext cx="8520600" cy="613200"/>
          </a:xfrm>
          <a:prstGeom prst="rect">
            <a:avLst/>
          </a:prstGeom>
        </p:spPr>
        <p:txBody>
          <a:bodyPr lIns="91425" tIns="91425" rIns="91425" bIns="91425" anchor="t" anchorCtr="0">
            <a:noAutofit/>
          </a:bodyPr>
          <a:lstStyle/>
          <a:p>
            <a:pPr lvl="0" algn="ctr" rtl="0">
              <a:lnSpc>
                <a:spcPct val="150000"/>
              </a:lnSpc>
              <a:spcBef>
                <a:spcPts val="600"/>
              </a:spcBef>
              <a:spcAft>
                <a:spcPts val="600"/>
              </a:spcAft>
              <a:buClr>
                <a:schemeClr val="dk1"/>
              </a:buClr>
              <a:buSzPct val="36666"/>
              <a:buFont typeface="Arial"/>
              <a:buNone/>
            </a:pPr>
            <a:r>
              <a:rPr lang="ru">
                <a:latin typeface="Arial"/>
                <a:ea typeface="Arial"/>
                <a:cs typeface="Arial"/>
                <a:sym typeface="Arial"/>
              </a:rPr>
              <a:t>Tolerance</a:t>
            </a:r>
          </a:p>
        </p:txBody>
      </p:sp>
      <p:sp>
        <p:nvSpPr>
          <p:cNvPr id="169" name="Shape 169"/>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"Tolerance is the virtue of the man without convictions".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G. K. Chesterton (1874 – 1936), English writer &amp; poet. </a:t>
            </a:r>
          </a:p>
          <a:p>
            <a:pPr lvl="0" algn="just"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a:spcBef>
                <a:spcPts val="0"/>
              </a:spcBef>
              <a:buNone/>
            </a:pPr>
            <a:endParaRPr/>
          </a:p>
        </p:txBody>
      </p:sp>
      <p:pic>
        <p:nvPicPr>
          <p:cNvPr id="170" name="Shape 170"/>
          <p:cNvPicPr preferRelativeResize="0"/>
          <p:nvPr/>
        </p:nvPicPr>
        <p:blipFill>
          <a:blip r:embed="rId3">
            <a:alphaModFix/>
          </a:blip>
          <a:stretch>
            <a:fillRect/>
          </a:stretch>
        </p:blipFill>
        <p:spPr>
          <a:xfrm>
            <a:off x="4650325" y="2034050"/>
            <a:ext cx="2294050" cy="283012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311700" y="394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More recently, the Guardian columnist, Stuart Jeffries, has suggested that in modern Britain tolerance means “I don’t give a monkey’s what you do in your own home, but if your bbq smoke wafts into my duvet cover when it’s drying on the line, I won’t speak to ye again but you will feel the frown through the net curtains for the next 20 years”.</a:t>
            </a:r>
          </a:p>
          <a:p>
            <a:pPr lvl="0">
              <a:spcBef>
                <a:spcPts val="0"/>
              </a:spcBef>
              <a:buNone/>
            </a:pPr>
            <a:endParaRPr/>
          </a:p>
        </p:txBody>
      </p:sp>
      <p:pic>
        <p:nvPicPr>
          <p:cNvPr id="176" name="Shape 176"/>
          <p:cNvPicPr preferRelativeResize="0"/>
          <p:nvPr/>
        </p:nvPicPr>
        <p:blipFill>
          <a:blip r:embed="rId3">
            <a:alphaModFix/>
          </a:blip>
          <a:stretch>
            <a:fillRect/>
          </a:stretch>
        </p:blipFill>
        <p:spPr>
          <a:xfrm>
            <a:off x="4209112" y="2282887"/>
            <a:ext cx="2486025" cy="24860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body" idx="1"/>
          </p:nvPr>
        </p:nvSpPr>
        <p:spPr>
          <a:xfrm>
            <a:off x="311700" y="271175"/>
            <a:ext cx="8520600" cy="3397200"/>
          </a:xfrm>
          <a:prstGeom prst="rect">
            <a:avLst/>
          </a:prstGeom>
        </p:spPr>
        <p:txBody>
          <a:bodyPr lIns="91425" tIns="91425" rIns="91425" bIns="91425" anchor="t" anchorCtr="0">
            <a:noAutofit/>
          </a:bodyPr>
          <a:lstStyle/>
          <a:p>
            <a:pPr lvl="0" algn="just" rtl="0">
              <a:lnSpc>
                <a:spcPct val="150000"/>
              </a:lnSpc>
              <a:spcBef>
                <a:spcPts val="600"/>
              </a:spcBef>
              <a:spcAft>
                <a:spcPts val="600"/>
              </a:spcAft>
              <a:buClr>
                <a:schemeClr val="dk1"/>
              </a:buClr>
              <a:buSzPct val="61111"/>
              <a:buFont typeface="Arial"/>
              <a:buNone/>
            </a:pPr>
            <a:r>
              <a:rPr lang="ru">
                <a:highlight>
                  <a:srgbClr val="FFFFFF"/>
                </a:highlight>
                <a:latin typeface="Verdana"/>
                <a:ea typeface="Verdana"/>
                <a:cs typeface="Verdana"/>
                <a:sym typeface="Verdana"/>
              </a:rPr>
              <a:t>Tolerance means </a:t>
            </a:r>
            <a:r>
              <a:rPr lang="ru">
                <a:latin typeface="Arial"/>
                <a:ea typeface="Arial"/>
                <a:cs typeface="Arial"/>
                <a:sym typeface="Arial"/>
              </a:rPr>
              <a:t>mutual respect for and tolerance of those with different faiths and beliefs and for those without faith, </a:t>
            </a:r>
            <a:r>
              <a:rPr lang="ru">
                <a:highlight>
                  <a:srgbClr val="FFFFFF"/>
                </a:highlight>
                <a:latin typeface="Verdana"/>
                <a:ea typeface="Verdana"/>
                <a:cs typeface="Verdana"/>
                <a:sym typeface="Verdana"/>
              </a:rPr>
              <a:t>the proper regard for an individual’s dignity, which is reciprocated. Treat others as you want to be treated as part of the focus on people &amp; communities, managing feelings &amp; behavior and making relationships, trying to understand the world by acceptance of faith symbolism.</a:t>
            </a:r>
          </a:p>
          <a:p>
            <a:pPr lvl="0">
              <a:spcBef>
                <a:spcPts val="0"/>
              </a:spcBef>
              <a:buNone/>
            </a:pPr>
            <a:endParaRPr/>
          </a:p>
        </p:txBody>
      </p:sp>
      <p:pic>
        <p:nvPicPr>
          <p:cNvPr id="182" name="Shape 182"/>
          <p:cNvPicPr preferRelativeResize="0"/>
          <p:nvPr/>
        </p:nvPicPr>
        <p:blipFill>
          <a:blip r:embed="rId3">
            <a:alphaModFix/>
          </a:blip>
          <a:stretch>
            <a:fillRect/>
          </a:stretch>
        </p:blipFill>
        <p:spPr>
          <a:xfrm>
            <a:off x="5634825" y="2696637"/>
            <a:ext cx="2857500" cy="21431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0"/>
              </a:spcBef>
              <a:buClr>
                <a:schemeClr val="dk1"/>
              </a:buClr>
              <a:buSzPct val="36666"/>
              <a:buFont typeface="Arial"/>
              <a:buNone/>
            </a:pPr>
            <a:r>
              <a:rPr lang="ru">
                <a:latin typeface="Arial"/>
                <a:ea typeface="Arial"/>
                <a:cs typeface="Arial"/>
                <a:sym typeface="Arial"/>
              </a:rPr>
              <a:t>Mentality</a:t>
            </a:r>
          </a:p>
        </p:txBody>
      </p:sp>
      <p:sp>
        <p:nvSpPr>
          <p:cNvPr id="67" name="Shape 67"/>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Mentality (Latin word “mens”, “mentis”- spirit, thinking, reasonableness and a way of thinking) is the characteristic way of thinking of a person or group which forms a way of vision of the world and concept of people. As any other social phenomena the mentality is historically changeable but alteration occurs very slowly. </a:t>
            </a:r>
          </a:p>
        </p:txBody>
      </p:sp>
      <p:pic>
        <p:nvPicPr>
          <p:cNvPr id="68" name="Shape 68"/>
          <p:cNvPicPr preferRelativeResize="0"/>
          <p:nvPr/>
        </p:nvPicPr>
        <p:blipFill>
          <a:blip r:embed="rId3">
            <a:alphaModFix/>
          </a:blip>
          <a:stretch>
            <a:fillRect/>
          </a:stretch>
        </p:blipFill>
        <p:spPr>
          <a:xfrm>
            <a:off x="3500112" y="2812275"/>
            <a:ext cx="2143775" cy="2190724"/>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311700" y="295850"/>
            <a:ext cx="8520600" cy="3397200"/>
          </a:xfrm>
          <a:prstGeom prst="rect">
            <a:avLst/>
          </a:prstGeom>
        </p:spPr>
        <p:txBody>
          <a:bodyPr lIns="91425" tIns="91425" rIns="91425" bIns="91425" anchor="t" anchorCtr="0">
            <a:noAutofit/>
          </a:bodyPr>
          <a:lstStyle/>
          <a:p>
            <a:pPr lvl="0" algn="just" rtl="0">
              <a:lnSpc>
                <a:spcPct val="150000"/>
              </a:lnSpc>
              <a:spcBef>
                <a:spcPts val="600"/>
              </a:spcBef>
              <a:spcAft>
                <a:spcPts val="600"/>
              </a:spcAft>
              <a:buClr>
                <a:schemeClr val="dk1"/>
              </a:buClr>
              <a:buSzPct val="61111"/>
              <a:buFont typeface="Arial"/>
              <a:buNone/>
            </a:pPr>
            <a:r>
              <a:rPr lang="ru">
                <a:highlight>
                  <a:srgbClr val="FFFFFF"/>
                </a:highlight>
                <a:latin typeface="Verdana"/>
                <a:ea typeface="Verdana"/>
                <a:cs typeface="Verdana"/>
                <a:sym typeface="Verdana"/>
              </a:rPr>
              <a:t>The term “tolerance” is largely a British, and more precisely, Victorian invention. Some modern authors believe that tolerance originates from indifference typical for British character, and the most positive effect of this sense of reserve is to let people do their own thing and not be censorious about other people’s beliefs or behaviour.</a:t>
            </a:r>
          </a:p>
          <a:p>
            <a:pPr lvl="0">
              <a:spcBef>
                <a:spcPts val="0"/>
              </a:spcBef>
              <a:buNone/>
            </a:pPr>
            <a:endParaRPr/>
          </a:p>
        </p:txBody>
      </p:sp>
      <p:pic>
        <p:nvPicPr>
          <p:cNvPr id="188" name="Shape 188"/>
          <p:cNvPicPr preferRelativeResize="0"/>
          <p:nvPr/>
        </p:nvPicPr>
        <p:blipFill>
          <a:blip r:embed="rId3">
            <a:alphaModFix/>
          </a:blip>
          <a:stretch>
            <a:fillRect/>
          </a:stretch>
        </p:blipFill>
        <p:spPr>
          <a:xfrm>
            <a:off x="4948475" y="2605662"/>
            <a:ext cx="2857500" cy="21431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11700" y="235325"/>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600"/>
              </a:spcAft>
              <a:buClr>
                <a:schemeClr val="dk1"/>
              </a:buClr>
              <a:buSzPct val="36666"/>
              <a:buFont typeface="Arial"/>
              <a:buNone/>
            </a:pPr>
            <a:r>
              <a:rPr lang="ru">
                <a:latin typeface="Arial"/>
                <a:ea typeface="Arial"/>
                <a:cs typeface="Arial"/>
                <a:sym typeface="Arial"/>
              </a:rPr>
              <a:t>Forces determining national identity</a:t>
            </a:r>
          </a:p>
        </p:txBody>
      </p:sp>
      <p:sp>
        <p:nvSpPr>
          <p:cNvPr id="194" name="Shape 194"/>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rtl="0">
              <a:spcBef>
                <a:spcPts val="0"/>
              </a:spcBef>
              <a:spcAft>
                <a:spcPts val="0"/>
              </a:spcAft>
              <a:buClr>
                <a:schemeClr val="dk1"/>
              </a:buClr>
              <a:buSzPct val="61111"/>
              <a:buFont typeface="Arial"/>
              <a:buNone/>
            </a:pPr>
            <a:r>
              <a:rPr lang="ru" i="1">
                <a:latin typeface="Arial"/>
                <a:ea typeface="Arial"/>
                <a:cs typeface="Arial"/>
                <a:sym typeface="Arial"/>
              </a:rPr>
              <a:t>In the end it may well be that Britain will be honored by historians more for the way she disposed of an empire than for the way in which she acquired it.</a:t>
            </a:r>
          </a:p>
          <a:p>
            <a:pPr lvl="0" algn="r" rtl="0">
              <a:spcBef>
                <a:spcPts val="0"/>
              </a:spcBef>
              <a:spcAft>
                <a:spcPts val="0"/>
              </a:spcAft>
              <a:buClr>
                <a:schemeClr val="dk1"/>
              </a:buClr>
              <a:buSzPct val="61111"/>
              <a:buFont typeface="Arial"/>
              <a:buNone/>
            </a:pPr>
            <a:r>
              <a:rPr lang="ru" i="1">
                <a:latin typeface="Arial"/>
                <a:ea typeface="Arial"/>
                <a:cs typeface="Arial"/>
                <a:sym typeface="Arial"/>
              </a:rPr>
              <a:t>John Ralph Ormsby-Gore, 1st Baron Harlech (1816 – 1876), British peer</a:t>
            </a:r>
          </a:p>
        </p:txBody>
      </p:sp>
      <p:pic>
        <p:nvPicPr>
          <p:cNvPr id="195" name="Shape 195"/>
          <p:cNvPicPr preferRelativeResize="0"/>
          <p:nvPr/>
        </p:nvPicPr>
        <p:blipFill>
          <a:blip r:embed="rId3">
            <a:alphaModFix/>
          </a:blip>
          <a:stretch>
            <a:fillRect/>
          </a:stretch>
        </p:blipFill>
        <p:spPr>
          <a:xfrm>
            <a:off x="5609750" y="2433087"/>
            <a:ext cx="1905000" cy="23336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311700" y="3698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500"/>
              </a:spcAft>
              <a:buClr>
                <a:schemeClr val="dk1"/>
              </a:buClr>
              <a:buSzPct val="61111"/>
              <a:buFont typeface="Arial"/>
              <a:buNone/>
            </a:pPr>
            <a:r>
              <a:rPr lang="ru">
                <a:latin typeface="Arial"/>
                <a:ea typeface="Arial"/>
                <a:cs typeface="Arial"/>
                <a:sym typeface="Arial"/>
              </a:rPr>
              <a:t>Until the middle of the twentieth century, the United Kingdom was one of the world's wealthiest and most influential nations. British mining, manufacturing, transportation technology; legal, banking and parliamentary systems; and scientific discoveries and advances were exported worldwide. The nation's wealth was further underwritten by its position as the chief European colonial power, with captive markets and extensive sources of cheap labor and raw materials in Australasia, Asia, Africa, and the Americas. The country's position as a world power was reduced in the second half of the twentieth century by two world wars and the gradual decline of its advantages in manufacturing and business, the loss of the empire, and expensive experiments with state socialism.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Shape 205"/>
          <p:cNvSpPr txBox="1">
            <a:spLocks noGrp="1"/>
          </p:cNvSpPr>
          <p:nvPr>
            <p:ph type="body" idx="1"/>
          </p:nvPr>
        </p:nvSpPr>
        <p:spPr>
          <a:xfrm>
            <a:off x="311700" y="8731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500"/>
              </a:spcAft>
              <a:buClr>
                <a:schemeClr val="dk1"/>
              </a:buClr>
              <a:buSzPct val="61111"/>
              <a:buFont typeface="Arial"/>
              <a:buNone/>
            </a:pPr>
            <a:r>
              <a:rPr lang="ru">
                <a:latin typeface="Arial"/>
                <a:ea typeface="Arial"/>
                <a:cs typeface="Arial"/>
                <a:sym typeface="Arial"/>
              </a:rPr>
              <a:t>By the late 1970s, the nation was in debt to the International Monetary Fund. The discovery of oil in the North Sea in the 1970s saved the country from bankruptcy and stimulated economic recovery. Tax revenues from the oil industry provided the means to restructure the economy away from an obsolescent manufacturing base and toward a base dominated by service and knowledge-based industries.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Politics</a:t>
            </a:r>
            <a:r>
              <a:rPr lang="ru" sz="1600">
                <a:latin typeface="Arial"/>
                <a:ea typeface="Arial"/>
                <a:cs typeface="Arial"/>
                <a:sym typeface="Arial"/>
              </a:rPr>
              <a:t> </a:t>
            </a:r>
          </a:p>
        </p:txBody>
      </p:sp>
      <p:sp>
        <p:nvSpPr>
          <p:cNvPr id="211" name="Shape 211"/>
          <p:cNvSpPr txBox="1">
            <a:spLocks noGrp="1"/>
          </p:cNvSpPr>
          <p:nvPr>
            <p:ph type="body" idx="1"/>
          </p:nvPr>
        </p:nvSpPr>
        <p:spPr>
          <a:xfrm>
            <a:off x="311700" y="1553975"/>
            <a:ext cx="8520600" cy="3397200"/>
          </a:xfrm>
          <a:prstGeom prst="rect">
            <a:avLst/>
          </a:prstGeom>
        </p:spPr>
        <p:txBody>
          <a:bodyPr lIns="91425" tIns="91425" rIns="91425" bIns="91425" anchor="t" anchorCtr="0">
            <a:noAutofit/>
          </a:bodyPr>
          <a:lstStyle/>
          <a:p>
            <a:pPr lvl="0" rtl="0">
              <a:spcBef>
                <a:spcPts val="0"/>
              </a:spcBef>
              <a:spcAft>
                <a:spcPts val="0"/>
              </a:spcAft>
              <a:buClr>
                <a:schemeClr val="dk1"/>
              </a:buClr>
              <a:buSzPct val="61111"/>
              <a:buFont typeface="Arial"/>
              <a:buNone/>
            </a:pPr>
            <a:r>
              <a:rPr lang="ru" i="1">
                <a:latin typeface="Arial"/>
                <a:ea typeface="Arial"/>
                <a:cs typeface="Arial"/>
                <a:sym typeface="Arial"/>
              </a:rPr>
              <a:t>“It's coexistence or no existence.”</a:t>
            </a:r>
          </a:p>
          <a:p>
            <a:pPr lvl="0" algn="r" rtl="0">
              <a:spcBef>
                <a:spcPts val="0"/>
              </a:spcBef>
              <a:spcAft>
                <a:spcPts val="0"/>
              </a:spcAft>
              <a:buClr>
                <a:schemeClr val="dk1"/>
              </a:buClr>
              <a:buSzPct val="61111"/>
              <a:buFont typeface="Arial"/>
              <a:buNone/>
            </a:pPr>
            <a:r>
              <a:rPr lang="ru" i="1">
                <a:latin typeface="Arial"/>
                <a:ea typeface="Arial"/>
                <a:cs typeface="Arial"/>
                <a:sym typeface="Arial"/>
              </a:rPr>
              <a:t>Bertrand Russell (1872-1970) English philosopher and social reformer</a:t>
            </a:r>
          </a:p>
        </p:txBody>
      </p:sp>
      <p:pic>
        <p:nvPicPr>
          <p:cNvPr id="212" name="Shape 212"/>
          <p:cNvPicPr preferRelativeResize="0"/>
          <p:nvPr/>
        </p:nvPicPr>
        <p:blipFill>
          <a:blip r:embed="rId3">
            <a:alphaModFix/>
          </a:blip>
          <a:stretch>
            <a:fillRect/>
          </a:stretch>
        </p:blipFill>
        <p:spPr>
          <a:xfrm>
            <a:off x="3634150" y="2549499"/>
            <a:ext cx="4358624" cy="245349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Shape 217"/>
          <p:cNvPicPr preferRelativeResize="0"/>
          <p:nvPr/>
        </p:nvPicPr>
        <p:blipFill>
          <a:blip r:embed="rId3">
            <a:alphaModFix/>
          </a:blip>
          <a:stretch>
            <a:fillRect/>
          </a:stretch>
        </p:blipFill>
        <p:spPr>
          <a:xfrm>
            <a:off x="4006675" y="3184474"/>
            <a:ext cx="3998425" cy="1835674"/>
          </a:xfrm>
          <a:prstGeom prst="rect">
            <a:avLst/>
          </a:prstGeom>
          <a:noFill/>
          <a:ln>
            <a:noFill/>
          </a:ln>
        </p:spPr>
      </p:pic>
      <p:sp>
        <p:nvSpPr>
          <p:cNvPr id="218" name="Shape 218"/>
          <p:cNvSpPr txBox="1">
            <a:spLocks noGrp="1"/>
          </p:cNvSpPr>
          <p:nvPr>
            <p:ph type="body" idx="1"/>
          </p:nvPr>
        </p:nvSpPr>
        <p:spPr>
          <a:xfrm>
            <a:off x="311700" y="357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500"/>
              </a:spcAft>
              <a:buClr>
                <a:schemeClr val="dk1"/>
              </a:buClr>
              <a:buSzPct val="61111"/>
              <a:buFont typeface="Arial"/>
              <a:buNone/>
            </a:pPr>
            <a:r>
              <a:rPr lang="ru">
                <a:latin typeface="Arial"/>
                <a:ea typeface="Arial"/>
                <a:cs typeface="Arial"/>
                <a:sym typeface="Arial"/>
              </a:rPr>
              <a:t>The monarch reigns, but does not rule the nation, acting only with the approval of Parliament. The Prime Minister holds the executive power and is traditionally the leader of the majority party in Parliament. The primary parties are the Labour Party, the Conservative Party, and the Liberal Democrats. The British party system is believed to be the oldest of all and has a profound effect on British mentality, situations of “crossing of floor” were almost unheard of, so “England does not love coalitions” is an old but a widely accepted maxim. Current Brexit situation is a further proof thereof. </a:t>
            </a:r>
          </a:p>
          <a:p>
            <a:pPr lvl="0">
              <a:spcBef>
                <a:spcPts val="0"/>
              </a:spcBef>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Shape 223"/>
          <p:cNvSpPr txBox="1">
            <a:spLocks noGrp="1"/>
          </p:cNvSpPr>
          <p:nvPr>
            <p:ph type="body" idx="1"/>
          </p:nvPr>
        </p:nvSpPr>
        <p:spPr>
          <a:xfrm>
            <a:off x="385700" y="332850"/>
            <a:ext cx="8520600" cy="3397200"/>
          </a:xfrm>
          <a:prstGeom prst="rect">
            <a:avLst/>
          </a:prstGeom>
        </p:spPr>
        <p:txBody>
          <a:bodyPr lIns="91425" tIns="91425" rIns="91425" bIns="91425" anchor="t" anchorCtr="0">
            <a:noAutofit/>
          </a:bodyPr>
          <a:lstStyle/>
          <a:p>
            <a:pPr lvl="0"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“If you're not a liberal when you're 25, you have no heart.  If you're not a conservative by the time you're 35, you have no brain.”</a:t>
            </a:r>
          </a:p>
          <a:p>
            <a:pPr lvl="0" algn="just"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This quote is very often attributed to Churchill, but appears nowhere in the Churchill canon. </a:t>
            </a:r>
          </a:p>
          <a:p>
            <a:pPr lvl="0">
              <a:spcBef>
                <a:spcPts val="0"/>
              </a:spcBef>
              <a:buNone/>
            </a:pPr>
            <a:endParaRPr/>
          </a:p>
        </p:txBody>
      </p:sp>
      <p:pic>
        <p:nvPicPr>
          <p:cNvPr id="224" name="Shape 224"/>
          <p:cNvPicPr preferRelativeResize="0"/>
          <p:nvPr/>
        </p:nvPicPr>
        <p:blipFill>
          <a:blip r:embed="rId3">
            <a:alphaModFix/>
          </a:blip>
          <a:stretch>
            <a:fillRect/>
          </a:stretch>
        </p:blipFill>
        <p:spPr>
          <a:xfrm>
            <a:off x="3344800" y="2280425"/>
            <a:ext cx="4623324" cy="249235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body" idx="1"/>
          </p:nvPr>
        </p:nvSpPr>
        <p:spPr>
          <a:xfrm>
            <a:off x="398025" y="382200"/>
            <a:ext cx="8520600" cy="3397200"/>
          </a:xfrm>
          <a:prstGeom prst="rect">
            <a:avLst/>
          </a:prstGeom>
        </p:spPr>
        <p:txBody>
          <a:bodyPr lIns="91425" tIns="91425" rIns="91425" bIns="91425" anchor="t" anchorCtr="0">
            <a:noAutofit/>
          </a:bodyPr>
          <a:lstStyle/>
          <a:p>
            <a:pPr lvl="0" algn="just" rtl="0">
              <a:lnSpc>
                <a:spcPct val="111111"/>
              </a:lnSpc>
              <a:spcBef>
                <a:spcPts val="0"/>
              </a:spcBef>
              <a:spcAft>
                <a:spcPts val="0"/>
              </a:spcAft>
              <a:buClr>
                <a:schemeClr val="dk1"/>
              </a:buClr>
              <a:buSzPct val="61111"/>
              <a:buFont typeface="Arial"/>
              <a:buNone/>
            </a:pPr>
            <a:r>
              <a:rPr lang="ru" i="1">
                <a:latin typeface="Arial"/>
                <a:ea typeface="Arial"/>
                <a:cs typeface="Arial"/>
                <a:sym typeface="Arial"/>
              </a:rPr>
              <a:t>“</a:t>
            </a:r>
            <a:r>
              <a:rPr lang="ru" i="1">
                <a:latin typeface="Arial"/>
                <a:ea typeface="Arial"/>
                <a:cs typeface="Arial"/>
                <a:sym typeface="Arial"/>
                <a:hlinkClick r:id="rId3"/>
              </a:rPr>
              <a:t>This community of nations, which I prefer to call the British Commonwealth of nations.</a:t>
            </a:r>
            <a:r>
              <a:rPr lang="ru" i="1">
                <a:latin typeface="Arial"/>
                <a:ea typeface="Arial"/>
                <a:cs typeface="Arial"/>
                <a:sym typeface="Arial"/>
              </a:rPr>
              <a:t>” 1917</a:t>
            </a: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rtl="0">
              <a:spcBef>
                <a:spcPts val="0"/>
              </a:spcBef>
              <a:spcAft>
                <a:spcPts val="0"/>
              </a:spcAft>
              <a:buClr>
                <a:schemeClr val="dk1"/>
              </a:buClr>
              <a:buSzPct val="61111"/>
              <a:buFont typeface="Arial"/>
              <a:buNone/>
            </a:pPr>
            <a:r>
              <a:rPr lang="ru" i="1">
                <a:latin typeface="Arial"/>
                <a:ea typeface="Arial"/>
                <a:cs typeface="Arial"/>
                <a:sym typeface="Arial"/>
                <a:hlinkClick r:id="rId4"/>
              </a:rPr>
              <a:t>Jan Christiaan Smuts</a:t>
            </a:r>
            <a:r>
              <a:rPr lang="ru" i="1">
                <a:latin typeface="Arial"/>
                <a:ea typeface="Arial"/>
                <a:cs typeface="Arial"/>
                <a:sym typeface="Arial"/>
              </a:rPr>
              <a:t> ( 1870 – 1950) South African and British </a:t>
            </a:r>
            <a:r>
              <a:rPr lang="ru" i="1">
                <a:latin typeface="Arial"/>
                <a:ea typeface="Arial"/>
                <a:cs typeface="Arial"/>
                <a:sym typeface="Arial"/>
                <a:hlinkClick r:id="rId5"/>
              </a:rPr>
              <a:t>Commonwealth</a:t>
            </a:r>
            <a:r>
              <a:rPr lang="ru" i="1">
                <a:latin typeface="Arial"/>
                <a:ea typeface="Arial"/>
                <a:cs typeface="Arial"/>
                <a:sym typeface="Arial"/>
              </a:rPr>
              <a:t> </a:t>
            </a:r>
            <a:r>
              <a:rPr lang="ru" i="1">
                <a:latin typeface="Arial"/>
                <a:ea typeface="Arial"/>
                <a:cs typeface="Arial"/>
                <a:sym typeface="Arial"/>
                <a:hlinkClick r:id="rId6"/>
              </a:rPr>
              <a:t>statesman</a:t>
            </a:r>
            <a:r>
              <a:rPr lang="ru" i="1">
                <a:latin typeface="Arial"/>
                <a:ea typeface="Arial"/>
                <a:cs typeface="Arial"/>
                <a:sym typeface="Arial"/>
              </a:rPr>
              <a:t>, military leader and philosopher</a:t>
            </a:r>
          </a:p>
          <a:p>
            <a:pPr lvl="0">
              <a:spcBef>
                <a:spcPts val="0"/>
              </a:spcBef>
              <a:buNone/>
            </a:pPr>
            <a:endParaRPr/>
          </a:p>
        </p:txBody>
      </p:sp>
      <p:pic>
        <p:nvPicPr>
          <p:cNvPr id="230" name="Shape 230"/>
          <p:cNvPicPr preferRelativeResize="0"/>
          <p:nvPr/>
        </p:nvPicPr>
        <p:blipFill>
          <a:blip r:embed="rId7">
            <a:alphaModFix/>
          </a:blip>
          <a:stretch>
            <a:fillRect/>
          </a:stretch>
        </p:blipFill>
        <p:spPr>
          <a:xfrm>
            <a:off x="3871950" y="2170670"/>
            <a:ext cx="3800124" cy="25472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body" idx="1"/>
          </p:nvPr>
        </p:nvSpPr>
        <p:spPr>
          <a:xfrm>
            <a:off x="311700" y="5795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Mindful of the fact that the United Kingdom is made up of four interdependent nations with many common institutions but the support for the monarchy and political parties are the most obvious expressions of contemporary localism.</a:t>
            </a:r>
          </a:p>
          <a:p>
            <a:pPr lvl="0">
              <a:spcBef>
                <a:spcPts val="0"/>
              </a:spcBef>
              <a:buNone/>
            </a:pPr>
            <a:endParaRPr/>
          </a:p>
        </p:txBody>
      </p:sp>
      <p:pic>
        <p:nvPicPr>
          <p:cNvPr id="236" name="Shape 236"/>
          <p:cNvPicPr preferRelativeResize="0"/>
          <p:nvPr/>
        </p:nvPicPr>
        <p:blipFill>
          <a:blip r:embed="rId3">
            <a:alphaModFix/>
          </a:blip>
          <a:stretch>
            <a:fillRect/>
          </a:stretch>
        </p:blipFill>
        <p:spPr>
          <a:xfrm>
            <a:off x="3805900" y="2133900"/>
            <a:ext cx="3549600" cy="26622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Shape 241"/>
          <p:cNvSpPr txBox="1">
            <a:spLocks noGrp="1"/>
          </p:cNvSpPr>
          <p:nvPr>
            <p:ph type="body" idx="1"/>
          </p:nvPr>
        </p:nvSpPr>
        <p:spPr>
          <a:xfrm>
            <a:off x="311700" y="638850"/>
            <a:ext cx="8520600" cy="38658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In this study we make an attempt to describe British mentality as being more a feeling than an opinion, a way of perception other people and nations and themselves, strongly connected to and shaped by the British character and glorious history. Funny thing is that in relation to the British nation the term mentality is often used in the “island mentality” context, so let’s try to describe Britons basing on what do they say about themselves. According to Keith Rawson-Jones,</a:t>
            </a:r>
            <a:r>
              <a:rPr lang="ru" i="1">
                <a:latin typeface="Arial"/>
                <a:ea typeface="Arial"/>
                <a:cs typeface="Arial"/>
                <a:sym typeface="Arial"/>
              </a:rPr>
              <a:t> “the English themselves have plenty of ideas about what they are”.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0"/>
              </a:spcBef>
              <a:buClr>
                <a:schemeClr val="dk1"/>
              </a:buClr>
              <a:buSzPct val="36666"/>
              <a:buFont typeface="Arial"/>
              <a:buNone/>
            </a:pPr>
            <a:r>
              <a:rPr lang="ru">
                <a:latin typeface="Arial"/>
                <a:ea typeface="Arial"/>
                <a:cs typeface="Arial"/>
                <a:sym typeface="Arial"/>
              </a:rPr>
              <a:t>Mentality</a:t>
            </a:r>
          </a:p>
        </p:txBody>
      </p:sp>
      <p:sp>
        <p:nvSpPr>
          <p:cNvPr id="74" name="Shape 74"/>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But how shall we describe national British mentality? Talking about such a multicultural and class diversified society as British is, do we have to face the fact that there is no unified national mentality to speak about? </a:t>
            </a:r>
          </a:p>
        </p:txBody>
      </p:sp>
      <p:pic>
        <p:nvPicPr>
          <p:cNvPr id="75" name="Shape 75"/>
          <p:cNvPicPr preferRelativeResize="0"/>
          <p:nvPr/>
        </p:nvPicPr>
        <p:blipFill>
          <a:blip r:embed="rId3">
            <a:alphaModFix/>
          </a:blip>
          <a:stretch>
            <a:fillRect/>
          </a:stretch>
        </p:blipFill>
        <p:spPr>
          <a:xfrm>
            <a:off x="2596075" y="2530950"/>
            <a:ext cx="3951850" cy="221302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311700" y="468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So that  the support for the monarchy and the Conservative Party is highest in the south of England but in Scotland and Wales it's significantly lower. In Scotland and Wales, there are minority of nationalist parties. The Scottish National Party's political program is dominated by economic issues, particularly tax revenues from North Sea oil. The political agenda of Plaid Cymru, the Welsh nationalist party, is mainly concerned with linguistic and cultural matters. In both Scotland and Wales, the Labour Party is dominant, drawing strength from its critique of the class privilege traditionally associated with London and southeastern England. The dominance of the Labour Party in much of Wales and Scotland provides conditions for patronage-style politics.</a:t>
            </a:r>
          </a:p>
          <a:p>
            <a:pPr lvl="0">
              <a:spcBef>
                <a:spcPts val="0"/>
              </a:spcBef>
              <a:buNone/>
            </a:pP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Shape 251"/>
          <p:cNvSpPr txBox="1">
            <a:spLocks noGrp="1"/>
          </p:cNvSpPr>
          <p:nvPr>
            <p:ph type="title"/>
          </p:nvPr>
        </p:nvSpPr>
        <p:spPr>
          <a:xfrm>
            <a:off x="311700" y="18602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Island mentality</a:t>
            </a:r>
          </a:p>
        </p:txBody>
      </p:sp>
      <p:sp>
        <p:nvSpPr>
          <p:cNvPr id="252" name="Shape 252"/>
          <p:cNvSpPr txBox="1">
            <a:spLocks noGrp="1"/>
          </p:cNvSpPr>
          <p:nvPr>
            <p:ph type="body" idx="1"/>
          </p:nvPr>
        </p:nvSpPr>
        <p:spPr>
          <a:xfrm>
            <a:off x="4460100" y="1233275"/>
            <a:ext cx="4683900" cy="3397200"/>
          </a:xfrm>
          <a:prstGeom prst="rect">
            <a:avLst/>
          </a:prstGeom>
        </p:spPr>
        <p:txBody>
          <a:bodyPr lIns="91425" tIns="91425" rIns="91425" bIns="91425" anchor="t" anchorCtr="0">
            <a:noAutofit/>
          </a:bodyPr>
          <a:lstStyle/>
          <a:p>
            <a:pPr lvl="0" rtl="0">
              <a:spcBef>
                <a:spcPts val="0"/>
              </a:spcBef>
              <a:spcAft>
                <a:spcPts val="0"/>
              </a:spcAft>
              <a:buClr>
                <a:schemeClr val="dk1"/>
              </a:buClr>
              <a:buSzPct val="61111"/>
              <a:buFont typeface="Arial"/>
              <a:buNone/>
            </a:pPr>
            <a:r>
              <a:rPr lang="ru" i="1">
                <a:latin typeface="Arial"/>
                <a:ea typeface="Arial"/>
                <a:cs typeface="Arial"/>
                <a:sym typeface="Arial"/>
              </a:rPr>
              <a:t>Be Britain still to Britain true,</a:t>
            </a:r>
          </a:p>
          <a:p>
            <a:pPr lvl="0" rtl="0">
              <a:spcBef>
                <a:spcPts val="0"/>
              </a:spcBef>
              <a:spcAft>
                <a:spcPts val="0"/>
              </a:spcAft>
              <a:buClr>
                <a:schemeClr val="dk1"/>
              </a:buClr>
              <a:buSzPct val="61111"/>
              <a:buFont typeface="Arial"/>
              <a:buNone/>
            </a:pPr>
            <a:r>
              <a:rPr lang="ru" i="1">
                <a:latin typeface="Arial"/>
                <a:ea typeface="Arial"/>
                <a:cs typeface="Arial"/>
                <a:sym typeface="Arial"/>
              </a:rPr>
              <a:t>Amang oursels united;</a:t>
            </a:r>
          </a:p>
          <a:p>
            <a:pPr lvl="0" rtl="0">
              <a:spcBef>
                <a:spcPts val="0"/>
              </a:spcBef>
              <a:spcAft>
                <a:spcPts val="0"/>
              </a:spcAft>
              <a:buClr>
                <a:schemeClr val="dk1"/>
              </a:buClr>
              <a:buSzPct val="61111"/>
              <a:buFont typeface="Arial"/>
              <a:buNone/>
            </a:pPr>
            <a:r>
              <a:rPr lang="ru" i="1">
                <a:latin typeface="Arial"/>
                <a:ea typeface="Arial"/>
                <a:cs typeface="Arial"/>
                <a:sym typeface="Arial"/>
              </a:rPr>
              <a:t>For never but by British hands,</a:t>
            </a:r>
          </a:p>
          <a:p>
            <a:pPr lvl="0" rtl="0">
              <a:spcBef>
                <a:spcPts val="0"/>
              </a:spcBef>
              <a:spcAft>
                <a:spcPts val="0"/>
              </a:spcAft>
              <a:buClr>
                <a:schemeClr val="dk1"/>
              </a:buClr>
              <a:buSzPct val="61111"/>
              <a:buFont typeface="Arial"/>
              <a:buNone/>
            </a:pPr>
            <a:r>
              <a:rPr lang="ru" i="1">
                <a:latin typeface="Arial"/>
                <a:ea typeface="Arial"/>
                <a:cs typeface="Arial"/>
                <a:sym typeface="Arial"/>
              </a:rPr>
              <a:t>Maun British wrangs be righted.</a:t>
            </a: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rtl="0">
              <a:spcBef>
                <a:spcPts val="0"/>
              </a:spcBef>
              <a:spcAft>
                <a:spcPts val="0"/>
              </a:spcAft>
              <a:buClr>
                <a:schemeClr val="dk1"/>
              </a:buClr>
              <a:buSzPct val="61111"/>
              <a:buFont typeface="Arial"/>
              <a:buNone/>
            </a:pPr>
            <a:r>
              <a:rPr lang="ru" i="1">
                <a:latin typeface="Arial"/>
                <a:ea typeface="Arial"/>
                <a:cs typeface="Arial"/>
                <a:sym typeface="Arial"/>
              </a:rPr>
              <a:t>Robert Burns  (1759 – 1796), Scottish poet</a:t>
            </a:r>
          </a:p>
        </p:txBody>
      </p:sp>
      <p:pic>
        <p:nvPicPr>
          <p:cNvPr id="253" name="Shape 253"/>
          <p:cNvPicPr preferRelativeResize="0"/>
          <p:nvPr/>
        </p:nvPicPr>
        <p:blipFill>
          <a:blip r:embed="rId3">
            <a:alphaModFix/>
          </a:blip>
          <a:stretch>
            <a:fillRect/>
          </a:stretch>
        </p:blipFill>
        <p:spPr>
          <a:xfrm>
            <a:off x="251075" y="1233275"/>
            <a:ext cx="3929274" cy="327439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Shape 258"/>
          <p:cNvSpPr txBox="1">
            <a:spLocks noGrp="1"/>
          </p:cNvSpPr>
          <p:nvPr>
            <p:ph type="body" idx="1"/>
          </p:nvPr>
        </p:nvSpPr>
        <p:spPr>
          <a:xfrm>
            <a:off x="311700" y="6412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Wikipedia defines ‘Island Mentality’ as “the notion of isolated communities perceiving themselves as superior or exceptional to the rest of the world”.</a:t>
            </a:r>
          </a:p>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Up and down the English coast there are many port cities and towns, where the coming and going of ferries are routine. Felixstowe, Dover, Harwich, Southampton, Newcastle, Portsmouth for the Continent. Stranraer, Heysham, Holyhead, Liverpool and Pembroke Harbour for the Republic and Northern Ireland. Yes, there might be a Channel tunnel now permanently that binds the island of Britain with Europe, but fundamentally, this is an island nation and an island mentality.</a:t>
            </a:r>
          </a:p>
          <a:p>
            <a:pPr lvl="0">
              <a:spcBef>
                <a:spcPts val="0"/>
              </a:spcBef>
              <a:buNone/>
            </a:pP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Shape 263"/>
          <p:cNvSpPr txBox="1">
            <a:spLocks noGrp="1"/>
          </p:cNvSpPr>
          <p:nvPr>
            <p:ph type="body" idx="1"/>
          </p:nvPr>
        </p:nvSpPr>
        <p:spPr>
          <a:xfrm>
            <a:off x="311700" y="6782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Island mentality shapes UK view of Europe and partially explains why membership of the European Union has never sat easily with Britons.  In other words, the main reason for meaningful cooperation with Europe began in the post-Second World War period, politicians charged with rebuilding Europe were determined never for that killing and carnage to happen again, indeed while Europe was ripped apart, during the WW II  Britain stood largely alone, fighting, independent and proud. Perfidious Albion, a powerful island nation</a:t>
            </a:r>
          </a:p>
          <a:p>
            <a:pPr lvl="0">
              <a:spcBef>
                <a:spcPts val="0"/>
              </a:spcBef>
              <a:buNone/>
            </a:pPr>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Shape 268"/>
          <p:cNvSpPr txBox="1">
            <a:spLocks noGrp="1"/>
          </p:cNvSpPr>
          <p:nvPr>
            <p:ph type="title"/>
          </p:nvPr>
        </p:nvSpPr>
        <p:spPr>
          <a:xfrm>
            <a:off x="311700" y="161350"/>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Religion</a:t>
            </a:r>
          </a:p>
        </p:txBody>
      </p:sp>
      <p:sp>
        <p:nvSpPr>
          <p:cNvPr id="269" name="Shape 269"/>
          <p:cNvSpPr txBox="1">
            <a:spLocks noGrp="1"/>
          </p:cNvSpPr>
          <p:nvPr>
            <p:ph type="body" idx="1"/>
          </p:nvPr>
        </p:nvSpPr>
        <p:spPr>
          <a:xfrm>
            <a:off x="2084525" y="1171600"/>
            <a:ext cx="67479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God is decreeing to begin some new and great period in his Church, even to the reforming of Reformation itself. What does he then but reveal Himself to his servants, and as is his manner, first to his Englishmen". </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John Milton (1608 – 1674) English poet</a:t>
            </a:r>
          </a:p>
          <a:p>
            <a:pPr lvl="0" algn="just"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English Catholics are just Protestants, protesting against Protestantism".</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D. H. Lawrence (1885 – 1930), English novelist</a:t>
            </a:r>
          </a:p>
        </p:txBody>
      </p:sp>
      <p:pic>
        <p:nvPicPr>
          <p:cNvPr id="270" name="Shape 270"/>
          <p:cNvPicPr preferRelativeResize="0"/>
          <p:nvPr/>
        </p:nvPicPr>
        <p:blipFill>
          <a:blip r:embed="rId3">
            <a:alphaModFix/>
          </a:blip>
          <a:stretch>
            <a:fillRect/>
          </a:stretch>
        </p:blipFill>
        <p:spPr>
          <a:xfrm>
            <a:off x="311698" y="1331950"/>
            <a:ext cx="1376399" cy="1725300"/>
          </a:xfrm>
          <a:prstGeom prst="rect">
            <a:avLst/>
          </a:prstGeom>
          <a:noFill/>
          <a:ln>
            <a:noFill/>
          </a:ln>
        </p:spPr>
      </p:pic>
      <p:pic>
        <p:nvPicPr>
          <p:cNvPr id="271" name="Shape 271"/>
          <p:cNvPicPr preferRelativeResize="0"/>
          <p:nvPr/>
        </p:nvPicPr>
        <p:blipFill>
          <a:blip r:embed="rId4">
            <a:alphaModFix/>
          </a:blip>
          <a:stretch>
            <a:fillRect/>
          </a:stretch>
        </p:blipFill>
        <p:spPr>
          <a:xfrm>
            <a:off x="388112" y="3394685"/>
            <a:ext cx="1223574" cy="1545564"/>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body" idx="1"/>
          </p:nvPr>
        </p:nvSpPr>
        <p:spPr>
          <a:xfrm>
            <a:off x="311700" y="34517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The doctrine  of the church of England was set out  in the 16 century in “The Thirty-Nine Articles”, which  rejects papal  doctrines and prefers plain services with a minimum of ceremony. The main moto for  the birth of Anglicanism was  more patriotic and  political than doctrinal. </a:t>
            </a:r>
            <a:r>
              <a:rPr lang="ru">
                <a:highlight>
                  <a:srgbClr val="FFFFFF"/>
                </a:highlight>
                <a:latin typeface="Arial"/>
                <a:ea typeface="Arial"/>
                <a:cs typeface="Arial"/>
                <a:sym typeface="Arial"/>
              </a:rPr>
              <a:t>There is a public perception that Henry VIII created the Anglican church in anger over the Pope's refusal to grant his divorce, but the historical record indicates that Henry spent most of his reign challenging the authority of Rome, and that the divorce issue was just one of a series of acts that collectively split the English church from the Roman church in much the same way that the Orthodox church had split off five hundred years before. In fact, the newly-separated Anglican church was given some formal structure in 1562 during the reign of Elizabeth I.</a:t>
            </a:r>
          </a:p>
          <a:p>
            <a:pPr lvl="0">
              <a:spcBef>
                <a:spcPts val="0"/>
              </a:spcBef>
              <a:buNone/>
            </a:pP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body" idx="1"/>
          </p:nvPr>
        </p:nvSpPr>
        <p:spPr>
          <a:xfrm>
            <a:off x="311700" y="2218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Of course in  the UK  there is freedom of religious belief and worship and also the  freedom to be a non-believer. According to recent sociological researches,</a:t>
            </a:r>
            <a:r>
              <a:rPr lang="ru">
                <a:highlight>
                  <a:srgbClr val="FFFFFF"/>
                </a:highlight>
                <a:latin typeface="Arial"/>
                <a:ea typeface="Arial"/>
                <a:cs typeface="Arial"/>
                <a:sym typeface="Arial"/>
              </a:rPr>
              <a:t> most British people </a:t>
            </a:r>
            <a:r>
              <a:rPr lang="ru">
                <a:highlight>
                  <a:srgbClr val="FFFFFF"/>
                </a:highlight>
                <a:latin typeface="Arial"/>
                <a:ea typeface="Arial"/>
                <a:cs typeface="Arial"/>
                <a:sym typeface="Arial"/>
                <a:hlinkClick r:id="rId3"/>
              </a:rPr>
              <a:t>consider Britain to be a "Christian" country</a:t>
            </a:r>
            <a:r>
              <a:rPr lang="ru">
                <a:highlight>
                  <a:srgbClr val="FFFFFF"/>
                </a:highlight>
                <a:latin typeface="Arial"/>
                <a:ea typeface="Arial"/>
                <a:cs typeface="Arial"/>
                <a:sym typeface="Arial"/>
              </a:rPr>
              <a:t>, even though most people don't see themselves as religious.</a:t>
            </a:r>
          </a:p>
        </p:txBody>
      </p:sp>
      <p:pic>
        <p:nvPicPr>
          <p:cNvPr id="282" name="Shape 282"/>
          <p:cNvPicPr preferRelativeResize="0"/>
          <p:nvPr/>
        </p:nvPicPr>
        <p:blipFill>
          <a:blip r:embed="rId4">
            <a:alphaModFix/>
          </a:blip>
          <a:stretch>
            <a:fillRect/>
          </a:stretch>
        </p:blipFill>
        <p:spPr>
          <a:xfrm>
            <a:off x="2098587" y="1911374"/>
            <a:ext cx="4946824" cy="3068374"/>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311700" y="-159350"/>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1200"/>
              </a:spcAft>
              <a:buClr>
                <a:schemeClr val="dk1"/>
              </a:buClr>
              <a:buSzPct val="36666"/>
              <a:buFont typeface="Arial"/>
              <a:buNone/>
            </a:pPr>
            <a:r>
              <a:rPr lang="ru" b="1">
                <a:latin typeface="Arial"/>
                <a:ea typeface="Arial"/>
                <a:cs typeface="Arial"/>
                <a:sym typeface="Arial"/>
              </a:rPr>
              <a:t>Emotional ideals</a:t>
            </a:r>
          </a:p>
        </p:txBody>
      </p:sp>
      <p:pic>
        <p:nvPicPr>
          <p:cNvPr id="288" name="Shape 288"/>
          <p:cNvPicPr preferRelativeResize="0"/>
          <p:nvPr/>
        </p:nvPicPr>
        <p:blipFill>
          <a:blip r:embed="rId3">
            <a:alphaModFix/>
          </a:blip>
          <a:stretch>
            <a:fillRect/>
          </a:stretch>
        </p:blipFill>
        <p:spPr>
          <a:xfrm>
            <a:off x="0" y="675875"/>
            <a:ext cx="9144000" cy="4467624"/>
          </a:xfrm>
          <a:prstGeom prst="rect">
            <a:avLst/>
          </a:prstGeom>
          <a:noFill/>
          <a:ln>
            <a:noFill/>
          </a:ln>
        </p:spPr>
      </p:pic>
      <p:sp>
        <p:nvSpPr>
          <p:cNvPr id="289" name="Shape 289"/>
          <p:cNvSpPr txBox="1">
            <a:spLocks noGrp="1"/>
          </p:cNvSpPr>
          <p:nvPr>
            <p:ph type="body" idx="1"/>
          </p:nvPr>
        </p:nvSpPr>
        <p:spPr>
          <a:xfrm>
            <a:off x="361050" y="527875"/>
            <a:ext cx="4363200" cy="3397200"/>
          </a:xfrm>
          <a:prstGeom prst="rect">
            <a:avLst/>
          </a:prstGeom>
        </p:spPr>
        <p:txBody>
          <a:bodyPr lIns="91425" tIns="91425" rIns="91425" bIns="91425" anchor="t" anchorCtr="0">
            <a:noAutofit/>
          </a:bodyPr>
          <a:lstStyle/>
          <a:p>
            <a:pPr lvl="0" algn="just" rtl="0">
              <a:lnSpc>
                <a:spcPct val="150000"/>
              </a:lnSpc>
              <a:spcBef>
                <a:spcPts val="2000"/>
              </a:spcBef>
              <a:spcAft>
                <a:spcPts val="1200"/>
              </a:spcAft>
              <a:buClr>
                <a:schemeClr val="dk1"/>
              </a:buClr>
              <a:buSzPct val="61111"/>
              <a:buFont typeface="Arial"/>
              <a:buNone/>
            </a:pPr>
            <a:r>
              <a:rPr lang="ru" i="1">
                <a:solidFill>
                  <a:srgbClr val="434343"/>
                </a:solidFill>
                <a:latin typeface="Arial"/>
                <a:ea typeface="Arial"/>
                <a:cs typeface="Arial"/>
                <a:sym typeface="Arial"/>
              </a:rPr>
              <a:t>"The real weakness of England lies, not in incomplete armaments or unfortified coasts, not in the poverty that creeps through sunless lanes, or </a:t>
            </a:r>
            <a:r>
              <a:rPr lang="ru" i="1">
                <a:solidFill>
                  <a:srgbClr val="FFFFFF"/>
                </a:solidFill>
                <a:latin typeface="Arial"/>
                <a:ea typeface="Arial"/>
                <a:cs typeface="Arial"/>
                <a:sym typeface="Arial"/>
              </a:rPr>
              <a:t>the </a:t>
            </a:r>
            <a:r>
              <a:rPr lang="ru" i="1">
                <a:solidFill>
                  <a:srgbClr val="434343"/>
                </a:solidFill>
                <a:latin typeface="Arial"/>
                <a:ea typeface="Arial"/>
                <a:cs typeface="Arial"/>
                <a:sym typeface="Arial"/>
              </a:rPr>
              <a:t>drunkenness that brawls </a:t>
            </a:r>
            <a:r>
              <a:rPr lang="ru" i="1">
                <a:solidFill>
                  <a:srgbClr val="FFFFFF"/>
                </a:solidFill>
                <a:latin typeface="Arial"/>
                <a:ea typeface="Arial"/>
                <a:cs typeface="Arial"/>
                <a:sym typeface="Arial"/>
              </a:rPr>
              <a:t>in loathsome </a:t>
            </a:r>
            <a:r>
              <a:rPr lang="ru" i="1">
                <a:solidFill>
                  <a:srgbClr val="434343"/>
                </a:solidFill>
                <a:latin typeface="Arial"/>
                <a:ea typeface="Arial"/>
                <a:cs typeface="Arial"/>
                <a:sym typeface="Arial"/>
              </a:rPr>
              <a:t>courts, but simply </a:t>
            </a:r>
            <a:r>
              <a:rPr lang="ru" i="1">
                <a:solidFill>
                  <a:srgbClr val="FFFFFF"/>
                </a:solidFill>
                <a:latin typeface="Arial"/>
                <a:ea typeface="Arial"/>
                <a:cs typeface="Arial"/>
                <a:sym typeface="Arial"/>
              </a:rPr>
              <a:t>in the fact that her </a:t>
            </a:r>
            <a:r>
              <a:rPr lang="ru" i="1">
                <a:solidFill>
                  <a:srgbClr val="434343"/>
                </a:solidFill>
                <a:latin typeface="Arial"/>
                <a:ea typeface="Arial"/>
                <a:cs typeface="Arial"/>
                <a:sym typeface="Arial"/>
              </a:rPr>
              <a:t>ideals are emotional</a:t>
            </a:r>
            <a:r>
              <a:rPr lang="ru" i="1">
                <a:solidFill>
                  <a:srgbClr val="FFFFFF"/>
                </a:solidFill>
                <a:latin typeface="Arial"/>
                <a:ea typeface="Arial"/>
                <a:cs typeface="Arial"/>
                <a:sym typeface="Arial"/>
              </a:rPr>
              <a:t> and not intellectual." </a:t>
            </a:r>
          </a:p>
          <a:p>
            <a:pPr lvl="0" algn="just" rtl="0">
              <a:lnSpc>
                <a:spcPct val="163636"/>
              </a:lnSpc>
              <a:spcBef>
                <a:spcPts val="0"/>
              </a:spcBef>
              <a:spcAft>
                <a:spcPts val="0"/>
              </a:spcAft>
              <a:buClr>
                <a:schemeClr val="dk1"/>
              </a:buClr>
              <a:buSzPct val="61111"/>
              <a:buFont typeface="Arial"/>
              <a:buNone/>
            </a:pPr>
            <a:r>
              <a:rPr lang="ru" i="1">
                <a:solidFill>
                  <a:srgbClr val="FFFFFF"/>
                </a:solidFill>
                <a:latin typeface="Arial"/>
                <a:ea typeface="Arial"/>
                <a:cs typeface="Arial"/>
                <a:sym typeface="Arial"/>
              </a:rPr>
              <a:t>Oscar Fingal O'Flahertie Wills Wilde (1854 – 1900), Irish playwright, novelist, essayist, and poet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a:spLocks noGrp="1"/>
          </p:cNvSpPr>
          <p:nvPr>
            <p:ph type="body" idx="1"/>
          </p:nvPr>
        </p:nvSpPr>
        <p:spPr>
          <a:xfrm>
            <a:off x="250025" y="579550"/>
            <a:ext cx="8520600" cy="3397200"/>
          </a:xfrm>
          <a:prstGeom prst="rect">
            <a:avLst/>
          </a:prstGeom>
        </p:spPr>
        <p:txBody>
          <a:bodyPr lIns="91425" tIns="91425" rIns="91425" bIns="91425" anchor="t" anchorCtr="0">
            <a:noAutofit/>
          </a:bodyPr>
          <a:lstStyle/>
          <a:p>
            <a:pPr lvl="0" algn="just" rtl="0">
              <a:lnSpc>
                <a:spcPct val="163636"/>
              </a:lnSpc>
              <a:spcBef>
                <a:spcPts val="0"/>
              </a:spcBef>
              <a:spcAft>
                <a:spcPts val="0"/>
              </a:spcAft>
              <a:buClr>
                <a:schemeClr val="dk1"/>
              </a:buClr>
              <a:buSzPct val="61111"/>
              <a:buFont typeface="Arial"/>
              <a:buNone/>
            </a:pPr>
            <a:r>
              <a:rPr lang="ru">
                <a:latin typeface="Arial"/>
                <a:ea typeface="Arial"/>
                <a:cs typeface="Arial"/>
                <a:sym typeface="Arial"/>
              </a:rPr>
              <a:t>Below we try to shed some light on this emotional ideals, including courtesy, modesty, fair play, humour and equality</a:t>
            </a:r>
          </a:p>
        </p:txBody>
      </p:sp>
      <p:pic>
        <p:nvPicPr>
          <p:cNvPr id="295" name="Shape 295"/>
          <p:cNvPicPr preferRelativeResize="0"/>
          <p:nvPr/>
        </p:nvPicPr>
        <p:blipFill>
          <a:blip r:embed="rId3">
            <a:alphaModFix/>
          </a:blip>
          <a:stretch>
            <a:fillRect/>
          </a:stretch>
        </p:blipFill>
        <p:spPr>
          <a:xfrm>
            <a:off x="2272349" y="1448375"/>
            <a:ext cx="4375950" cy="35532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262350" y="235350"/>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1200"/>
              </a:spcAft>
              <a:buClr>
                <a:schemeClr val="dk1"/>
              </a:buClr>
              <a:buSzPct val="36666"/>
              <a:buFont typeface="Arial"/>
              <a:buNone/>
            </a:pPr>
            <a:r>
              <a:rPr lang="ru" b="1">
                <a:latin typeface="Arial"/>
                <a:ea typeface="Arial"/>
                <a:cs typeface="Arial"/>
                <a:sym typeface="Arial"/>
              </a:rPr>
              <a:t>Courtesy</a:t>
            </a:r>
          </a:p>
        </p:txBody>
      </p:sp>
      <p:sp>
        <p:nvSpPr>
          <p:cNvPr id="301" name="Shape 301"/>
          <p:cNvSpPr txBox="1">
            <a:spLocks noGrp="1"/>
          </p:cNvSpPr>
          <p:nvPr>
            <p:ph type="body" idx="1"/>
          </p:nvPr>
        </p:nvSpPr>
        <p:spPr>
          <a:xfrm>
            <a:off x="2664250" y="1171600"/>
            <a:ext cx="6168000" cy="3397200"/>
          </a:xfrm>
          <a:prstGeom prst="rect">
            <a:avLst/>
          </a:prstGeom>
        </p:spPr>
        <p:txBody>
          <a:bodyPr lIns="91425" tIns="91425" rIns="91425" bIns="91425" anchor="t" anchorCtr="0">
            <a:noAutofit/>
          </a:bodyPr>
          <a:lstStyle/>
          <a:p>
            <a:pPr lvl="0" algn="just" rtl="0">
              <a:lnSpc>
                <a:spcPct val="140000"/>
              </a:lnSpc>
              <a:spcBef>
                <a:spcPts val="0"/>
              </a:spcBef>
              <a:spcAft>
                <a:spcPts val="0"/>
              </a:spcAft>
              <a:buClr>
                <a:schemeClr val="dk1"/>
              </a:buClr>
              <a:buSzPct val="61111"/>
              <a:buFont typeface="Arial"/>
              <a:buNone/>
            </a:pPr>
            <a:r>
              <a:rPr lang="ru" i="1">
                <a:latin typeface="Arial"/>
                <a:ea typeface="Arial"/>
                <a:cs typeface="Arial"/>
                <a:sym typeface="Arial"/>
              </a:rPr>
              <a:t>“If a man be gracious and courteous to strangers, it shows he is a citizen of the world.”</a:t>
            </a:r>
          </a:p>
          <a:p>
            <a:pPr marL="101600" marR="952500" lvl="0" indent="-69850" algn="r" rtl="0">
              <a:lnSpc>
                <a:spcPct val="150000"/>
              </a:lnSpc>
              <a:spcBef>
                <a:spcPts val="0"/>
              </a:spcBef>
              <a:spcAft>
                <a:spcPts val="400"/>
              </a:spcAft>
              <a:buClr>
                <a:schemeClr val="dk1"/>
              </a:buClr>
              <a:buSzPct val="61111"/>
              <a:buFont typeface="Arial"/>
              <a:buNone/>
            </a:pPr>
            <a:r>
              <a:rPr lang="ru" i="1">
                <a:latin typeface="Arial"/>
                <a:ea typeface="Arial"/>
                <a:cs typeface="Arial"/>
                <a:sym typeface="Arial"/>
              </a:rPr>
              <a:t>  </a:t>
            </a:r>
            <a:r>
              <a:rPr lang="ru" i="1">
                <a:latin typeface="Arial"/>
                <a:ea typeface="Arial"/>
                <a:cs typeface="Arial"/>
                <a:sym typeface="Arial"/>
                <a:hlinkClick r:id="rId3"/>
              </a:rPr>
              <a:t>Francis Bacon</a:t>
            </a:r>
            <a:r>
              <a:rPr lang="ru" i="1">
                <a:latin typeface="Arial"/>
                <a:ea typeface="Arial"/>
                <a:cs typeface="Arial"/>
                <a:sym typeface="Arial"/>
              </a:rPr>
              <a:t> (1561-1626) British statesman and philosopher.</a:t>
            </a:r>
          </a:p>
          <a:p>
            <a:pPr lvl="0" algn="just" rtl="0">
              <a:lnSpc>
                <a:spcPct val="140000"/>
              </a:lnSpc>
              <a:spcBef>
                <a:spcPts val="0"/>
              </a:spcBef>
              <a:spcAft>
                <a:spcPts val="0"/>
              </a:spcAft>
              <a:buClr>
                <a:schemeClr val="dk1"/>
              </a:buClr>
              <a:buSzPct val="61111"/>
              <a:buFont typeface="Arial"/>
              <a:buNone/>
            </a:pPr>
            <a:endParaRPr i="1">
              <a:latin typeface="Arial"/>
              <a:ea typeface="Arial"/>
              <a:cs typeface="Arial"/>
              <a:sym typeface="Arial"/>
            </a:endParaRPr>
          </a:p>
          <a:p>
            <a:pPr lvl="0" algn="just" rtl="0">
              <a:lnSpc>
                <a:spcPct val="140000"/>
              </a:lnSpc>
              <a:spcBef>
                <a:spcPts val="0"/>
              </a:spcBef>
              <a:spcAft>
                <a:spcPts val="0"/>
              </a:spcAft>
              <a:buClr>
                <a:schemeClr val="dk1"/>
              </a:buClr>
              <a:buSzPct val="61111"/>
              <a:buFont typeface="Arial"/>
              <a:buNone/>
            </a:pPr>
            <a:endParaRPr i="1">
              <a:latin typeface="Arial"/>
              <a:ea typeface="Arial"/>
              <a:cs typeface="Arial"/>
              <a:sym typeface="Arial"/>
            </a:endParaRPr>
          </a:p>
          <a:p>
            <a:pPr lvl="0" algn="just" rtl="0">
              <a:lnSpc>
                <a:spcPct val="140000"/>
              </a:lnSpc>
              <a:spcBef>
                <a:spcPts val="0"/>
              </a:spcBef>
              <a:spcAft>
                <a:spcPts val="0"/>
              </a:spcAft>
              <a:buClr>
                <a:schemeClr val="dk1"/>
              </a:buClr>
              <a:buSzPct val="61111"/>
              <a:buFont typeface="Arial"/>
              <a:buNone/>
            </a:pPr>
            <a:r>
              <a:rPr lang="ru" i="1">
                <a:latin typeface="Arial"/>
                <a:ea typeface="Arial"/>
                <a:cs typeface="Arial"/>
                <a:sym typeface="Arial"/>
              </a:rPr>
              <a:t>“All doors open to courtesy.”</a:t>
            </a:r>
          </a:p>
          <a:p>
            <a:pPr marL="101600" marR="952500" lvl="0" indent="-69850" algn="r" rtl="0">
              <a:lnSpc>
                <a:spcPct val="150000"/>
              </a:lnSpc>
              <a:spcBef>
                <a:spcPts val="0"/>
              </a:spcBef>
              <a:spcAft>
                <a:spcPts val="400"/>
              </a:spcAft>
              <a:buClr>
                <a:schemeClr val="dk1"/>
              </a:buClr>
              <a:buSzPct val="61111"/>
              <a:buFont typeface="Arial"/>
              <a:buNone/>
            </a:pPr>
            <a:r>
              <a:rPr lang="ru" i="1">
                <a:latin typeface="Arial"/>
                <a:ea typeface="Arial"/>
                <a:cs typeface="Arial"/>
                <a:sym typeface="Arial"/>
                <a:hlinkClick r:id="rId4"/>
              </a:rPr>
              <a:t>Thomas Fuller</a:t>
            </a:r>
            <a:r>
              <a:rPr lang="ru" i="1">
                <a:latin typeface="Arial"/>
                <a:ea typeface="Arial"/>
                <a:cs typeface="Arial"/>
                <a:sym typeface="Arial"/>
              </a:rPr>
              <a:t> (1608-1661) British clergyman and author.</a:t>
            </a:r>
          </a:p>
          <a:p>
            <a:pPr lvl="0">
              <a:spcBef>
                <a:spcPts val="0"/>
              </a:spcBef>
              <a:buNone/>
            </a:pPr>
            <a:endParaRPr/>
          </a:p>
        </p:txBody>
      </p:sp>
      <p:pic>
        <p:nvPicPr>
          <p:cNvPr id="302" name="Shape 302"/>
          <p:cNvPicPr preferRelativeResize="0"/>
          <p:nvPr/>
        </p:nvPicPr>
        <p:blipFill>
          <a:blip r:embed="rId5">
            <a:alphaModFix/>
          </a:blip>
          <a:stretch>
            <a:fillRect/>
          </a:stretch>
        </p:blipFill>
        <p:spPr>
          <a:xfrm>
            <a:off x="522425" y="975698"/>
            <a:ext cx="1673100" cy="1892851"/>
          </a:xfrm>
          <a:prstGeom prst="rect">
            <a:avLst/>
          </a:prstGeom>
          <a:noFill/>
          <a:ln>
            <a:noFill/>
          </a:ln>
        </p:spPr>
      </p:pic>
      <p:pic>
        <p:nvPicPr>
          <p:cNvPr id="303" name="Shape 303"/>
          <p:cNvPicPr preferRelativeResize="0"/>
          <p:nvPr/>
        </p:nvPicPr>
        <p:blipFill>
          <a:blip r:embed="rId6">
            <a:alphaModFix/>
          </a:blip>
          <a:stretch>
            <a:fillRect/>
          </a:stretch>
        </p:blipFill>
        <p:spPr>
          <a:xfrm>
            <a:off x="956900" y="3052200"/>
            <a:ext cx="1514280" cy="18928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0"/>
              </a:spcBef>
              <a:buClr>
                <a:schemeClr val="dk1"/>
              </a:buClr>
              <a:buSzPct val="36666"/>
              <a:buFont typeface="Arial"/>
              <a:buNone/>
            </a:pPr>
            <a:r>
              <a:rPr lang="ru">
                <a:latin typeface="Arial"/>
                <a:ea typeface="Arial"/>
                <a:cs typeface="Arial"/>
                <a:sym typeface="Arial"/>
              </a:rPr>
              <a:t>Mentality</a:t>
            </a:r>
          </a:p>
        </p:txBody>
      </p:sp>
      <p:pic>
        <p:nvPicPr>
          <p:cNvPr id="81" name="Shape 81"/>
          <p:cNvPicPr preferRelativeResize="0"/>
          <p:nvPr/>
        </p:nvPicPr>
        <p:blipFill>
          <a:blip r:embed="rId3">
            <a:alphaModFix/>
          </a:blip>
          <a:stretch>
            <a:fillRect/>
          </a:stretch>
        </p:blipFill>
        <p:spPr>
          <a:xfrm>
            <a:off x="5441627" y="984224"/>
            <a:ext cx="3452324" cy="4045850"/>
          </a:xfrm>
          <a:prstGeom prst="rect">
            <a:avLst/>
          </a:prstGeom>
          <a:noFill/>
          <a:ln>
            <a:noFill/>
          </a:ln>
        </p:spPr>
      </p:pic>
      <p:sp>
        <p:nvSpPr>
          <p:cNvPr id="82" name="Shape 82"/>
          <p:cNvSpPr txBox="1">
            <a:spLocks noGrp="1"/>
          </p:cNvSpPr>
          <p:nvPr>
            <p:ph type="body" idx="1"/>
          </p:nvPr>
        </p:nvSpPr>
        <p:spPr>
          <a:xfrm>
            <a:off x="213025" y="1171600"/>
            <a:ext cx="51423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Certainly, not. Robert Colls, the author of fundamental study “</a:t>
            </a:r>
            <a:r>
              <a:rPr lang="ru">
                <a:latin typeface="Arial"/>
                <a:ea typeface="Arial"/>
                <a:cs typeface="Arial"/>
                <a:sym typeface="Arial"/>
                <a:hlinkClick r:id="rId4"/>
              </a:rPr>
              <a:t>Identity of England</a:t>
            </a:r>
            <a:r>
              <a:rPr lang="ru">
                <a:latin typeface="Arial"/>
                <a:ea typeface="Arial"/>
                <a:cs typeface="Arial"/>
                <a:sym typeface="Arial"/>
              </a:rPr>
              <a:t>” wrote “Such a society may equate diversity with tolerance, but tolerance needs the nation there in the first place to do the tolerating.” So let us try to understand the way of vision of this great nation by description of its diverse values and attitudes</a:t>
            </a:r>
            <a:r>
              <a:rPr lang="ru" sz="1400">
                <a:latin typeface="Arial"/>
                <a:ea typeface="Arial"/>
                <a:cs typeface="Arial"/>
                <a:sym typeface="Arial"/>
              </a:rPr>
              <a: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262350" y="246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Courtesy deals with natural politeness of the English. People follow etiquette at social gatherings, breakfast, luncheons, and dinners. ‘Excuse me, Thank you, Sorry and so on are the norm most used in the British People’s vocabulary.</a:t>
            </a:r>
          </a:p>
          <a:p>
            <a:pPr lvl="0">
              <a:spcBef>
                <a:spcPts val="0"/>
              </a:spcBef>
              <a:buNone/>
            </a:pPr>
            <a:endParaRPr/>
          </a:p>
        </p:txBody>
      </p:sp>
      <p:pic>
        <p:nvPicPr>
          <p:cNvPr id="309" name="Shape 309"/>
          <p:cNvPicPr preferRelativeResize="0"/>
          <p:nvPr/>
        </p:nvPicPr>
        <p:blipFill>
          <a:blip r:embed="rId3">
            <a:alphaModFix/>
          </a:blip>
          <a:stretch>
            <a:fillRect/>
          </a:stretch>
        </p:blipFill>
        <p:spPr>
          <a:xfrm>
            <a:off x="1830300" y="1556249"/>
            <a:ext cx="5249725" cy="398229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15" name="Shape 315"/>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16" name="Shape 316"/>
          <p:cNvPicPr preferRelativeResize="0"/>
          <p:nvPr/>
        </p:nvPicPr>
        <p:blipFill>
          <a:blip r:embed="rId3">
            <a:alphaModFix/>
          </a:blip>
          <a:stretch>
            <a:fillRect/>
          </a:stretch>
        </p:blipFill>
        <p:spPr>
          <a:xfrm>
            <a:off x="2881300" y="95250"/>
            <a:ext cx="3381375" cy="4953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Shape 321"/>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22" name="Shape 322"/>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23" name="Shape 323"/>
          <p:cNvPicPr preferRelativeResize="0"/>
          <p:nvPr/>
        </p:nvPicPr>
        <p:blipFill>
          <a:blip r:embed="rId3">
            <a:alphaModFix/>
          </a:blip>
          <a:stretch>
            <a:fillRect/>
          </a:stretch>
        </p:blipFill>
        <p:spPr>
          <a:xfrm>
            <a:off x="762333" y="0"/>
            <a:ext cx="7619333" cy="5143499"/>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Shape 328"/>
          <p:cNvSpPr txBox="1">
            <a:spLocks noGrp="1"/>
          </p:cNvSpPr>
          <p:nvPr>
            <p:ph type="title"/>
          </p:nvPr>
        </p:nvSpPr>
        <p:spPr>
          <a:xfrm>
            <a:off x="311700" y="309350"/>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1200"/>
              </a:spcAft>
              <a:buClr>
                <a:schemeClr val="dk1"/>
              </a:buClr>
              <a:buSzPct val="36666"/>
              <a:buFont typeface="Arial"/>
              <a:buNone/>
            </a:pPr>
            <a:r>
              <a:rPr lang="ru">
                <a:latin typeface="Arial"/>
                <a:ea typeface="Arial"/>
                <a:cs typeface="Arial"/>
                <a:sym typeface="Arial"/>
              </a:rPr>
              <a:t>Modesty</a:t>
            </a:r>
          </a:p>
        </p:txBody>
      </p:sp>
      <p:sp>
        <p:nvSpPr>
          <p:cNvPr id="329" name="Shape 329"/>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40000"/>
              </a:lnSpc>
              <a:spcBef>
                <a:spcPts val="0"/>
              </a:spcBef>
              <a:spcAft>
                <a:spcPts val="0"/>
              </a:spcAft>
              <a:buClr>
                <a:schemeClr val="dk1"/>
              </a:buClr>
              <a:buSzPct val="61111"/>
              <a:buFont typeface="Arial"/>
              <a:buNone/>
            </a:pPr>
            <a:r>
              <a:rPr lang="ru" i="1">
                <a:highlight>
                  <a:srgbClr val="FFFFFF"/>
                </a:highlight>
                <a:latin typeface="Arial"/>
                <a:ea typeface="Arial"/>
                <a:cs typeface="Arial"/>
                <a:sym typeface="Arial"/>
              </a:rPr>
              <a:t>“Modesty is not only an ornament, but also a guard to virtue.”</a:t>
            </a:r>
          </a:p>
          <a:p>
            <a:pPr marR="952500" lvl="0" algn="r" rtl="0">
              <a:lnSpc>
                <a:spcPct val="150000"/>
              </a:lnSpc>
              <a:spcBef>
                <a:spcPts val="0"/>
              </a:spcBef>
              <a:spcAft>
                <a:spcPts val="400"/>
              </a:spcAft>
              <a:buClr>
                <a:schemeClr val="dk1"/>
              </a:buClr>
              <a:buSzPct val="61111"/>
              <a:buFont typeface="Arial"/>
              <a:buNone/>
            </a:pPr>
            <a:r>
              <a:rPr lang="ru" i="1">
                <a:highlight>
                  <a:srgbClr val="FFFFFF"/>
                </a:highlight>
                <a:latin typeface="Arial"/>
                <a:ea typeface="Arial"/>
                <a:cs typeface="Arial"/>
                <a:sym typeface="Arial"/>
              </a:rPr>
              <a:t> </a:t>
            </a:r>
            <a:r>
              <a:rPr lang="ru" i="1">
                <a:highlight>
                  <a:srgbClr val="FFFFFF"/>
                </a:highlight>
                <a:latin typeface="Arial"/>
                <a:ea typeface="Arial"/>
                <a:cs typeface="Arial"/>
                <a:sym typeface="Arial"/>
                <a:hlinkClick r:id="rId3"/>
              </a:rPr>
              <a:t>Joseph Addison</a:t>
            </a:r>
            <a:r>
              <a:rPr lang="ru" i="1">
                <a:highlight>
                  <a:srgbClr val="FFFFFF"/>
                </a:highlight>
                <a:latin typeface="Arial"/>
                <a:ea typeface="Arial"/>
                <a:cs typeface="Arial"/>
                <a:sym typeface="Arial"/>
              </a:rPr>
              <a:t> (1672-1719) </a:t>
            </a:r>
          </a:p>
          <a:p>
            <a:pPr marR="952500" lvl="0" algn="r" rtl="0">
              <a:lnSpc>
                <a:spcPct val="150000"/>
              </a:lnSpc>
              <a:spcBef>
                <a:spcPts val="0"/>
              </a:spcBef>
              <a:spcAft>
                <a:spcPts val="400"/>
              </a:spcAft>
              <a:buClr>
                <a:schemeClr val="dk1"/>
              </a:buClr>
              <a:buSzPct val="61111"/>
              <a:buFont typeface="Arial"/>
              <a:buNone/>
            </a:pPr>
            <a:r>
              <a:rPr lang="ru" i="1">
                <a:highlight>
                  <a:srgbClr val="FFFFFF"/>
                </a:highlight>
                <a:latin typeface="Arial"/>
                <a:ea typeface="Arial"/>
                <a:cs typeface="Arial"/>
                <a:sym typeface="Arial"/>
              </a:rPr>
              <a:t>English essayist, poet, and dramatist.</a:t>
            </a:r>
          </a:p>
          <a:p>
            <a:pPr lvl="0">
              <a:spcBef>
                <a:spcPts val="0"/>
              </a:spcBef>
              <a:buNone/>
            </a:pPr>
            <a:endParaRPr/>
          </a:p>
        </p:txBody>
      </p:sp>
      <p:pic>
        <p:nvPicPr>
          <p:cNvPr id="330" name="Shape 330"/>
          <p:cNvPicPr preferRelativeResize="0"/>
          <p:nvPr/>
        </p:nvPicPr>
        <p:blipFill>
          <a:blip r:embed="rId4">
            <a:alphaModFix/>
          </a:blip>
          <a:stretch>
            <a:fillRect/>
          </a:stretch>
        </p:blipFill>
        <p:spPr>
          <a:xfrm>
            <a:off x="1257725" y="2541699"/>
            <a:ext cx="3959800" cy="23759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311700" y="394525"/>
            <a:ext cx="8520600" cy="3397200"/>
          </a:xfrm>
          <a:prstGeom prst="rect">
            <a:avLst/>
          </a:prstGeom>
        </p:spPr>
        <p:txBody>
          <a:bodyPr lIns="91425" tIns="91425" rIns="91425" bIns="91425" anchor="t" anchorCtr="0">
            <a:noAutofit/>
          </a:bodyPr>
          <a:lstStyle/>
          <a:p>
            <a:pPr lvl="0" algn="just" rtl="0">
              <a:lnSpc>
                <a:spcPct val="140000"/>
              </a:lnSpc>
              <a:spcBef>
                <a:spcPts val="0"/>
              </a:spcBef>
              <a:spcAft>
                <a:spcPts val="0"/>
              </a:spcAft>
              <a:buClr>
                <a:schemeClr val="dk1"/>
              </a:buClr>
              <a:buSzPct val="61111"/>
              <a:buFont typeface="Arial"/>
              <a:buNone/>
            </a:pPr>
            <a:r>
              <a:rPr lang="ru" i="1">
                <a:highlight>
                  <a:srgbClr val="FFFFFF"/>
                </a:highlight>
                <a:latin typeface="Arial"/>
                <a:ea typeface="Arial"/>
                <a:cs typeface="Arial"/>
                <a:sym typeface="Arial"/>
              </a:rPr>
              <a:t>Modesty seldom resides in a breast that is not enriched with nobler virtues.</a:t>
            </a:r>
          </a:p>
          <a:p>
            <a:pPr marR="952500" lvl="0" algn="r" rtl="0">
              <a:lnSpc>
                <a:spcPct val="150000"/>
              </a:lnSpc>
              <a:spcBef>
                <a:spcPts val="0"/>
              </a:spcBef>
              <a:spcAft>
                <a:spcPts val="400"/>
              </a:spcAft>
              <a:buClr>
                <a:schemeClr val="dk1"/>
              </a:buClr>
              <a:buSzPct val="61111"/>
              <a:buFont typeface="Arial"/>
              <a:buNone/>
            </a:pPr>
            <a:r>
              <a:rPr lang="ru" i="1">
                <a:highlight>
                  <a:srgbClr val="FFFFFF"/>
                </a:highlight>
                <a:latin typeface="Arial"/>
                <a:ea typeface="Arial"/>
                <a:cs typeface="Arial"/>
                <a:sym typeface="Arial"/>
                <a:hlinkClick r:id="rId3"/>
              </a:rPr>
              <a:t>Oliver Goldsmith</a:t>
            </a:r>
            <a:r>
              <a:rPr lang="ru" i="1">
                <a:highlight>
                  <a:srgbClr val="FFFFFF"/>
                </a:highlight>
                <a:latin typeface="Arial"/>
                <a:ea typeface="Arial"/>
                <a:cs typeface="Arial"/>
                <a:sym typeface="Arial"/>
              </a:rPr>
              <a:t> (1728-1774) </a:t>
            </a:r>
          </a:p>
          <a:p>
            <a:pPr marR="952500" lvl="0" algn="r" rtl="0">
              <a:lnSpc>
                <a:spcPct val="150000"/>
              </a:lnSpc>
              <a:spcBef>
                <a:spcPts val="0"/>
              </a:spcBef>
              <a:spcAft>
                <a:spcPts val="400"/>
              </a:spcAft>
              <a:buClr>
                <a:schemeClr val="dk1"/>
              </a:buClr>
              <a:buSzPct val="61111"/>
              <a:buFont typeface="Arial"/>
              <a:buNone/>
            </a:pPr>
            <a:r>
              <a:rPr lang="ru" i="1">
                <a:highlight>
                  <a:srgbClr val="FFFFFF"/>
                </a:highlight>
                <a:latin typeface="Arial"/>
                <a:ea typeface="Arial"/>
                <a:cs typeface="Arial"/>
                <a:sym typeface="Arial"/>
              </a:rPr>
              <a:t>Irish writer, poet, and physician.</a:t>
            </a:r>
          </a:p>
          <a:p>
            <a:pPr lvl="0">
              <a:spcBef>
                <a:spcPts val="0"/>
              </a:spcBef>
              <a:buNone/>
            </a:pPr>
            <a:endParaRPr/>
          </a:p>
        </p:txBody>
      </p:sp>
      <p:pic>
        <p:nvPicPr>
          <p:cNvPr id="336" name="Shape 336"/>
          <p:cNvPicPr preferRelativeResize="0"/>
          <p:nvPr/>
        </p:nvPicPr>
        <p:blipFill>
          <a:blip r:embed="rId4">
            <a:alphaModFix/>
          </a:blip>
          <a:stretch>
            <a:fillRect/>
          </a:stretch>
        </p:blipFill>
        <p:spPr>
          <a:xfrm>
            <a:off x="2320900" y="1972337"/>
            <a:ext cx="3524250" cy="26384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Shape 341"/>
          <p:cNvSpPr txBox="1">
            <a:spLocks noGrp="1"/>
          </p:cNvSpPr>
          <p:nvPr>
            <p:ph type="body" idx="1"/>
          </p:nvPr>
        </p:nvSpPr>
        <p:spPr>
          <a:xfrm>
            <a:off x="311700" y="4438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Modesty is another core stone of British mentality and very important code of behavior. Explaining why English are reserved in manners, dress and speech, because of vital importance of self-control as the highest quality of the human character, so that they try to avoid extremes, excess and intensity of any kind. And it's also the reason why if they speak about their personal matters, they always do it in an apologetic manner.</a:t>
            </a:r>
          </a:p>
          <a:p>
            <a:pPr lvl="0">
              <a:spcBef>
                <a:spcPts val="0"/>
              </a:spcBef>
              <a:buNone/>
            </a:pPr>
            <a:endParaRPr/>
          </a:p>
        </p:txBody>
      </p:sp>
      <p:pic>
        <p:nvPicPr>
          <p:cNvPr id="342" name="Shape 342"/>
          <p:cNvPicPr preferRelativeResize="0"/>
          <p:nvPr/>
        </p:nvPicPr>
        <p:blipFill>
          <a:blip r:embed="rId3">
            <a:alphaModFix/>
          </a:blip>
          <a:stretch>
            <a:fillRect/>
          </a:stretch>
        </p:blipFill>
        <p:spPr>
          <a:xfrm>
            <a:off x="3896462" y="2648700"/>
            <a:ext cx="2124075" cy="21526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48" name="Shape 34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49" name="Shape 349"/>
          <p:cNvPicPr preferRelativeResize="0"/>
          <p:nvPr/>
        </p:nvPicPr>
        <p:blipFill>
          <a:blip r:embed="rId3">
            <a:alphaModFix/>
          </a:blip>
          <a:stretch>
            <a:fillRect/>
          </a:stretch>
        </p:blipFill>
        <p:spPr>
          <a:xfrm>
            <a:off x="2643175" y="0"/>
            <a:ext cx="3857625" cy="51435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Shape 354"/>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55" name="Shape 355"/>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56" name="Shape 356"/>
          <p:cNvPicPr preferRelativeResize="0"/>
          <p:nvPr/>
        </p:nvPicPr>
        <p:blipFill>
          <a:blip r:embed="rId3">
            <a:alphaModFix/>
          </a:blip>
          <a:stretch>
            <a:fillRect/>
          </a:stretch>
        </p:blipFill>
        <p:spPr>
          <a:xfrm>
            <a:off x="2809125" y="205475"/>
            <a:ext cx="3525749" cy="4732550"/>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Shape 361"/>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62" name="Shape 362"/>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63" name="Shape 363"/>
          <p:cNvPicPr preferRelativeResize="0"/>
          <p:nvPr/>
        </p:nvPicPr>
        <p:blipFill>
          <a:blip r:embed="rId3">
            <a:alphaModFix/>
          </a:blip>
          <a:stretch>
            <a:fillRect/>
          </a:stretch>
        </p:blipFill>
        <p:spPr>
          <a:xfrm>
            <a:off x="2316075" y="0"/>
            <a:ext cx="4511842" cy="5143499"/>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Shape 368"/>
          <p:cNvSpPr txBox="1">
            <a:spLocks noGrp="1"/>
          </p:cNvSpPr>
          <p:nvPr>
            <p:ph type="title"/>
          </p:nvPr>
        </p:nvSpPr>
        <p:spPr>
          <a:xfrm>
            <a:off x="311700" y="136650"/>
            <a:ext cx="8520600" cy="613200"/>
          </a:xfrm>
          <a:prstGeom prst="rect">
            <a:avLst/>
          </a:prstGeom>
        </p:spPr>
        <p:txBody>
          <a:bodyPr lIns="91425" tIns="91425" rIns="91425" bIns="91425" anchor="t" anchorCtr="0">
            <a:noAutofit/>
          </a:bodyPr>
          <a:lstStyle/>
          <a:p>
            <a:pPr lvl="0" algn="ctr" rtl="0">
              <a:lnSpc>
                <a:spcPct val="115000"/>
              </a:lnSpc>
              <a:spcBef>
                <a:spcPts val="1800"/>
              </a:spcBef>
              <a:spcAft>
                <a:spcPts val="600"/>
              </a:spcAft>
              <a:buClr>
                <a:schemeClr val="dk1"/>
              </a:buClr>
              <a:buSzPct val="36666"/>
              <a:buFont typeface="Arial"/>
              <a:buNone/>
            </a:pPr>
            <a:r>
              <a:rPr lang="ru">
                <a:latin typeface="Arial"/>
                <a:ea typeface="Arial"/>
                <a:cs typeface="Arial"/>
                <a:sym typeface="Arial"/>
              </a:rPr>
              <a:t>Fair play</a:t>
            </a:r>
          </a:p>
          <a:p>
            <a:pPr lvl="0" algn="ctr">
              <a:spcBef>
                <a:spcPts val="0"/>
              </a:spcBef>
              <a:buNone/>
            </a:pPr>
            <a:endParaRPr/>
          </a:p>
        </p:txBody>
      </p:sp>
      <p:sp>
        <p:nvSpPr>
          <p:cNvPr id="369" name="Shape 369"/>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i="1">
                <a:highlight>
                  <a:srgbClr val="FFFFFF"/>
                </a:highlight>
                <a:latin typeface="Arial"/>
                <a:ea typeface="Arial"/>
                <a:cs typeface="Arial"/>
                <a:sym typeface="Arial"/>
              </a:rPr>
              <a:t>“In the little world in which children have their existence, whosoever brings them up, there is nothing so finely perceived and so finely felt a</a:t>
            </a:r>
            <a:r>
              <a:rPr lang="ru">
                <a:latin typeface="Arial"/>
                <a:ea typeface="Arial"/>
                <a:cs typeface="Arial"/>
                <a:sym typeface="Arial"/>
              </a:rPr>
              <a:t>s </a:t>
            </a:r>
            <a:r>
              <a:rPr lang="ru" i="1">
                <a:highlight>
                  <a:srgbClr val="FFFFFF"/>
                </a:highlight>
                <a:latin typeface="Arial"/>
                <a:ea typeface="Arial"/>
                <a:cs typeface="Arial"/>
                <a:sym typeface="Arial"/>
              </a:rPr>
              <a:t>injustice.” </a:t>
            </a:r>
          </a:p>
          <a:p>
            <a:pPr lvl="0" algn="r" rtl="0">
              <a:lnSpc>
                <a:spcPct val="150000"/>
              </a:lnSpc>
              <a:spcBef>
                <a:spcPts val="0"/>
              </a:spcBef>
              <a:spcAft>
                <a:spcPts val="1200"/>
              </a:spcAft>
              <a:buClr>
                <a:schemeClr val="dk1"/>
              </a:buClr>
              <a:buSzPct val="61111"/>
              <a:buFont typeface="Arial"/>
              <a:buNone/>
            </a:pPr>
            <a:r>
              <a:rPr lang="ru" i="1">
                <a:highlight>
                  <a:srgbClr val="FFFFFF"/>
                </a:highlight>
                <a:latin typeface="Arial"/>
                <a:ea typeface="Arial"/>
                <a:cs typeface="Arial"/>
                <a:sym typeface="Arial"/>
                <a:hlinkClick r:id="rId3"/>
              </a:rPr>
              <a:t>Charles Dickens</a:t>
            </a:r>
            <a:r>
              <a:rPr lang="ru" i="1">
                <a:highlight>
                  <a:srgbClr val="FFFFFF"/>
                </a:highlight>
                <a:latin typeface="Arial"/>
                <a:ea typeface="Arial"/>
                <a:cs typeface="Arial"/>
                <a:sym typeface="Arial"/>
              </a:rPr>
              <a:t>, </a:t>
            </a:r>
            <a:r>
              <a:rPr lang="ru" i="1">
                <a:highlight>
                  <a:srgbClr val="FFFFFF"/>
                </a:highlight>
                <a:latin typeface="Arial"/>
                <a:ea typeface="Arial"/>
                <a:cs typeface="Arial"/>
                <a:sym typeface="Arial"/>
                <a:hlinkClick r:id="rId4"/>
              </a:rPr>
              <a:t>Great Expectations</a:t>
            </a:r>
          </a:p>
          <a:p>
            <a:pPr lvl="0">
              <a:spcBef>
                <a:spcPts val="0"/>
              </a:spcBef>
              <a:buNone/>
            </a:pPr>
            <a:endParaRPr/>
          </a:p>
        </p:txBody>
      </p:sp>
      <p:pic>
        <p:nvPicPr>
          <p:cNvPr id="370" name="Shape 370"/>
          <p:cNvPicPr preferRelativeResize="0"/>
          <p:nvPr/>
        </p:nvPicPr>
        <p:blipFill>
          <a:blip r:embed="rId5">
            <a:alphaModFix/>
          </a:blip>
          <a:stretch>
            <a:fillRect/>
          </a:stretch>
        </p:blipFill>
        <p:spPr>
          <a:xfrm>
            <a:off x="1110375" y="2257199"/>
            <a:ext cx="3492398" cy="2619298"/>
          </a:xfrm>
          <a:prstGeom prst="rect">
            <a:avLst/>
          </a:prstGeom>
          <a:noFill/>
          <a:ln>
            <a:noFill/>
          </a:ln>
        </p:spPr>
      </p:pic>
      <p:pic>
        <p:nvPicPr>
          <p:cNvPr id="371" name="Shape 371"/>
          <p:cNvPicPr preferRelativeResize="0"/>
          <p:nvPr/>
        </p:nvPicPr>
        <p:blipFill>
          <a:blip r:embed="rId6">
            <a:alphaModFix/>
          </a:blip>
          <a:stretch>
            <a:fillRect/>
          </a:stretch>
        </p:blipFill>
        <p:spPr>
          <a:xfrm>
            <a:off x="5917593" y="2980349"/>
            <a:ext cx="2210851" cy="167854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88" name="Shape 8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89" name="Shape 89"/>
          <p:cNvPicPr preferRelativeResize="0"/>
          <p:nvPr/>
        </p:nvPicPr>
        <p:blipFill>
          <a:blip r:embed="rId3">
            <a:alphaModFix/>
          </a:blip>
          <a:stretch>
            <a:fillRect/>
          </a:stretch>
        </p:blipFill>
        <p:spPr>
          <a:xfrm>
            <a:off x="1686787" y="609800"/>
            <a:ext cx="5770425" cy="39239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Shape 376"/>
          <p:cNvSpPr txBox="1">
            <a:spLocks noGrp="1"/>
          </p:cNvSpPr>
          <p:nvPr>
            <p:ph type="body" idx="1"/>
          </p:nvPr>
        </p:nvSpPr>
        <p:spPr>
          <a:xfrm>
            <a:off x="311700" y="369850"/>
            <a:ext cx="8520600" cy="4773600"/>
          </a:xfrm>
          <a:prstGeom prst="rect">
            <a:avLst/>
          </a:prstGeom>
        </p:spPr>
        <p:txBody>
          <a:bodyPr lIns="91425" tIns="91425" rIns="91425" bIns="91425" anchor="t" anchorCtr="0">
            <a:noAutofit/>
          </a:bodyPr>
          <a:lstStyle/>
          <a:p>
            <a:pPr marR="76200" lvl="0" algn="just" rtl="0">
              <a:lnSpc>
                <a:spcPct val="223363"/>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Shakespeare coined this phrase and used it in several of his plays; for example, The Tempest, 1610:</a:t>
            </a:r>
          </a:p>
          <a:p>
            <a:pPr marL="0" marR="444500" lvl="0" indent="-69850" algn="just" rtl="0">
              <a:lnSpc>
                <a:spcPct val="213652"/>
              </a:lnSpc>
              <a:spcBef>
                <a:spcPts val="1100"/>
              </a:spcBef>
              <a:spcAft>
                <a:spcPts val="1100"/>
              </a:spcAft>
              <a:buClr>
                <a:schemeClr val="dk1"/>
              </a:buClr>
              <a:buSzPct val="61111"/>
              <a:buFont typeface="Arial"/>
              <a:buNone/>
            </a:pPr>
            <a:endParaRPr i="1">
              <a:highlight>
                <a:srgbClr val="FFFFFF"/>
              </a:highlight>
              <a:latin typeface="Arial"/>
              <a:ea typeface="Arial"/>
              <a:cs typeface="Arial"/>
              <a:sym typeface="Arial"/>
            </a:endParaRPr>
          </a:p>
          <a:p>
            <a:pPr marL="0" marR="444500" lvl="0" indent="-69850" algn="just" rtl="0">
              <a:lnSpc>
                <a:spcPct val="213652"/>
              </a:lnSpc>
              <a:spcBef>
                <a:spcPts val="1100"/>
              </a:spcBef>
              <a:spcAft>
                <a:spcPts val="1100"/>
              </a:spcAft>
              <a:buClr>
                <a:schemeClr val="dk1"/>
              </a:buClr>
              <a:buSzPct val="61111"/>
              <a:buFont typeface="Arial"/>
              <a:buNone/>
            </a:pPr>
            <a:endParaRPr i="1">
              <a:highlight>
                <a:srgbClr val="FFFFFF"/>
              </a:highlight>
              <a:latin typeface="Arial"/>
              <a:ea typeface="Arial"/>
              <a:cs typeface="Arial"/>
              <a:sym typeface="Arial"/>
            </a:endParaRPr>
          </a:p>
          <a:p>
            <a:pPr marL="0" marR="444500" lvl="0" indent="-69850" algn="just" rtl="0">
              <a:lnSpc>
                <a:spcPct val="213652"/>
              </a:lnSpc>
              <a:spcBef>
                <a:spcPts val="1100"/>
              </a:spcBef>
              <a:spcAft>
                <a:spcPts val="1100"/>
              </a:spcAft>
              <a:buClr>
                <a:schemeClr val="dk1"/>
              </a:buClr>
              <a:buSzPct val="61111"/>
              <a:buFont typeface="Arial"/>
              <a:buNone/>
            </a:pPr>
            <a:r>
              <a:rPr lang="ru" i="1" u="sng">
                <a:highlight>
                  <a:srgbClr val="FFFFFF"/>
                </a:highlight>
                <a:latin typeface="Arial"/>
                <a:ea typeface="Arial"/>
                <a:cs typeface="Arial"/>
                <a:sym typeface="Arial"/>
              </a:rPr>
              <a:t>MIRANDA: </a:t>
            </a:r>
          </a:p>
          <a:p>
            <a:pPr marL="0" marR="444500" lvl="0" indent="-69850" algn="just" rtl="0">
              <a:lnSpc>
                <a:spcPct val="213652"/>
              </a:lnSpc>
              <a:spcBef>
                <a:spcPts val="1100"/>
              </a:spcBef>
              <a:spcAft>
                <a:spcPts val="1100"/>
              </a:spcAft>
              <a:buClr>
                <a:schemeClr val="dk1"/>
              </a:buClr>
              <a:buSzPct val="61111"/>
              <a:buFont typeface="Arial"/>
              <a:buNone/>
            </a:pPr>
            <a:r>
              <a:rPr lang="ru" i="1">
                <a:highlight>
                  <a:srgbClr val="FFFFFF"/>
                </a:highlight>
                <a:latin typeface="Arial"/>
                <a:ea typeface="Arial"/>
                <a:cs typeface="Arial"/>
                <a:sym typeface="Arial"/>
              </a:rPr>
              <a:t>“Yes, for a score of kingdoms you should wrangle,</a:t>
            </a:r>
          </a:p>
          <a:p>
            <a:pPr marL="0" marR="444500" lvl="0" indent="-69850" algn="just" rtl="0">
              <a:lnSpc>
                <a:spcPct val="213652"/>
              </a:lnSpc>
              <a:spcBef>
                <a:spcPts val="1100"/>
              </a:spcBef>
              <a:spcAft>
                <a:spcPts val="1100"/>
              </a:spcAft>
              <a:buClr>
                <a:schemeClr val="dk1"/>
              </a:buClr>
              <a:buSzPct val="61111"/>
              <a:buFont typeface="Arial"/>
              <a:buNone/>
            </a:pPr>
            <a:r>
              <a:rPr lang="ru" i="1">
                <a:highlight>
                  <a:srgbClr val="FFFFFF"/>
                </a:highlight>
                <a:latin typeface="Arial"/>
                <a:ea typeface="Arial"/>
                <a:cs typeface="Arial"/>
                <a:sym typeface="Arial"/>
              </a:rPr>
              <a:t>And I would call it, fair play.”</a:t>
            </a:r>
          </a:p>
          <a:p>
            <a:pPr lvl="0">
              <a:spcBef>
                <a:spcPts val="0"/>
              </a:spcBef>
              <a:buNone/>
            </a:pPr>
            <a:endParaRPr/>
          </a:p>
        </p:txBody>
      </p:sp>
      <p:pic>
        <p:nvPicPr>
          <p:cNvPr id="377" name="Shape 377"/>
          <p:cNvPicPr preferRelativeResize="0"/>
          <p:nvPr/>
        </p:nvPicPr>
        <p:blipFill>
          <a:blip r:embed="rId3">
            <a:alphaModFix/>
          </a:blip>
          <a:stretch>
            <a:fillRect/>
          </a:stretch>
        </p:blipFill>
        <p:spPr>
          <a:xfrm>
            <a:off x="2849250" y="940276"/>
            <a:ext cx="3885350" cy="2889724"/>
          </a:xfrm>
          <a:prstGeom prst="rect">
            <a:avLst/>
          </a:prstGeom>
          <a:noFill/>
          <a:ln>
            <a:noFill/>
          </a:ln>
        </p:spPr>
      </p:pic>
      <p:pic>
        <p:nvPicPr>
          <p:cNvPr id="378" name="Shape 378"/>
          <p:cNvPicPr preferRelativeResize="0"/>
          <p:nvPr/>
        </p:nvPicPr>
        <p:blipFill>
          <a:blip r:embed="rId4">
            <a:alphaModFix/>
          </a:blip>
          <a:stretch>
            <a:fillRect/>
          </a:stretch>
        </p:blipFill>
        <p:spPr>
          <a:xfrm>
            <a:off x="6905825" y="1645912"/>
            <a:ext cx="1851674" cy="1851674"/>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pic>
        <p:nvPicPr>
          <p:cNvPr id="383" name="Shape 383"/>
          <p:cNvPicPr preferRelativeResize="0"/>
          <p:nvPr/>
        </p:nvPicPr>
        <p:blipFill>
          <a:blip r:embed="rId3">
            <a:alphaModFix/>
          </a:blip>
          <a:stretch>
            <a:fillRect/>
          </a:stretch>
        </p:blipFill>
        <p:spPr>
          <a:xfrm>
            <a:off x="4776712" y="666750"/>
            <a:ext cx="5667375" cy="3810000"/>
          </a:xfrm>
          <a:prstGeom prst="rect">
            <a:avLst/>
          </a:prstGeom>
          <a:noFill/>
          <a:ln>
            <a:noFill/>
          </a:ln>
        </p:spPr>
      </p:pic>
      <p:sp>
        <p:nvSpPr>
          <p:cNvPr id="384" name="Shape 384"/>
          <p:cNvSpPr txBox="1">
            <a:spLocks noGrp="1"/>
          </p:cNvSpPr>
          <p:nvPr>
            <p:ph type="body" idx="1"/>
          </p:nvPr>
        </p:nvSpPr>
        <p:spPr>
          <a:xfrm>
            <a:off x="311700" y="517875"/>
            <a:ext cx="56673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It' all about being fair to everyone even  with underdogs,  because everyone should be given a fair chance. Also it' s about unwritten etiquette of daily routine in queuing, table manners, driving etiquette, flirting codes, business etiquette etc, and the main rule is don’t cheat. We can indicate it  by commonly used phrases: ‘Fair’s fair’, ‘Well, to be fair’, ’Come on, it’s only fair’, ’Firm but fair’, ‘on the one hand’ and ‘on the other hand’, ‘let’s just agree to disagree, shall we?’, ’On balance’, ‘There’s always two sides’.</a:t>
            </a:r>
          </a:p>
          <a:p>
            <a:pPr lvl="0">
              <a:spcBef>
                <a:spcPts val="0"/>
              </a:spcBef>
              <a:buNone/>
            </a:pPr>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Shape 389"/>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390" name="Shape 390"/>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391" name="Shape 391"/>
          <p:cNvPicPr preferRelativeResize="0"/>
          <p:nvPr/>
        </p:nvPicPr>
        <p:blipFill>
          <a:blip r:embed="rId3">
            <a:alphaModFix/>
          </a:blip>
          <a:stretch>
            <a:fillRect/>
          </a:stretch>
        </p:blipFill>
        <p:spPr>
          <a:xfrm>
            <a:off x="841375" y="55474"/>
            <a:ext cx="3517825" cy="4896800"/>
          </a:xfrm>
          <a:prstGeom prst="rect">
            <a:avLst/>
          </a:prstGeom>
          <a:noFill/>
          <a:ln>
            <a:noFill/>
          </a:ln>
        </p:spPr>
      </p:pic>
      <p:pic>
        <p:nvPicPr>
          <p:cNvPr id="392" name="Shape 392"/>
          <p:cNvPicPr preferRelativeResize="0"/>
          <p:nvPr/>
        </p:nvPicPr>
        <p:blipFill>
          <a:blip r:embed="rId4">
            <a:alphaModFix/>
          </a:blip>
          <a:stretch>
            <a:fillRect/>
          </a:stretch>
        </p:blipFill>
        <p:spPr>
          <a:xfrm>
            <a:off x="5191050" y="-3100"/>
            <a:ext cx="2600600" cy="5013949"/>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Shape 397"/>
          <p:cNvSpPr txBox="1">
            <a:spLocks noGrp="1"/>
          </p:cNvSpPr>
          <p:nvPr>
            <p:ph type="title"/>
          </p:nvPr>
        </p:nvSpPr>
        <p:spPr>
          <a:xfrm>
            <a:off x="311700" y="17367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1200"/>
              </a:spcAft>
              <a:buClr>
                <a:schemeClr val="dk1"/>
              </a:buClr>
              <a:buSzPct val="36666"/>
              <a:buFont typeface="Arial"/>
              <a:buNone/>
            </a:pPr>
            <a:r>
              <a:rPr lang="ru">
                <a:latin typeface="Arial"/>
                <a:ea typeface="Arial"/>
                <a:cs typeface="Arial"/>
                <a:sym typeface="Arial"/>
              </a:rPr>
              <a:t>Humour</a:t>
            </a:r>
          </a:p>
        </p:txBody>
      </p:sp>
      <p:sp>
        <p:nvSpPr>
          <p:cNvPr id="398" name="Shape 39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“Our true Patron Saint is not St George but Sir John Falstaff….we are the most civilized people in the world, the reason being that we are the most humorous people in the world”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English Genius, 1939</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Edward Hesketh Gibbons Pearson (1887 – 1964)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hlinkClick r:id="rId3"/>
              </a:rPr>
              <a:t>British</a:t>
            </a:r>
            <a:r>
              <a:rPr lang="ru" i="1">
                <a:latin typeface="Arial"/>
                <a:ea typeface="Arial"/>
                <a:cs typeface="Arial"/>
                <a:sym typeface="Arial"/>
              </a:rPr>
              <a:t> actor, </a:t>
            </a:r>
            <a:r>
              <a:rPr lang="ru" i="1">
                <a:latin typeface="Arial"/>
                <a:ea typeface="Arial"/>
                <a:cs typeface="Arial"/>
                <a:sym typeface="Arial"/>
                <a:hlinkClick r:id="rId4"/>
              </a:rPr>
              <a:t>theatre director</a:t>
            </a:r>
            <a:r>
              <a:rPr lang="ru" i="1">
                <a:latin typeface="Arial"/>
                <a:ea typeface="Arial"/>
                <a:cs typeface="Arial"/>
                <a:sym typeface="Arial"/>
              </a:rPr>
              <a:t> and biography  writer.</a:t>
            </a:r>
          </a:p>
          <a:p>
            <a:pPr lvl="0">
              <a:spcBef>
                <a:spcPts val="0"/>
              </a:spcBef>
              <a:buNone/>
            </a:pPr>
            <a:endParaRPr/>
          </a:p>
        </p:txBody>
      </p:sp>
      <p:pic>
        <p:nvPicPr>
          <p:cNvPr id="399" name="Shape 399"/>
          <p:cNvPicPr preferRelativeResize="0"/>
          <p:nvPr/>
        </p:nvPicPr>
        <p:blipFill>
          <a:blip r:embed="rId5">
            <a:alphaModFix/>
          </a:blip>
          <a:stretch>
            <a:fillRect/>
          </a:stretch>
        </p:blipFill>
        <p:spPr>
          <a:xfrm>
            <a:off x="1354325" y="2634575"/>
            <a:ext cx="1905000" cy="215265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Shape 404"/>
          <p:cNvSpPr txBox="1">
            <a:spLocks noGrp="1"/>
          </p:cNvSpPr>
          <p:nvPr>
            <p:ph type="body" idx="1"/>
          </p:nvPr>
        </p:nvSpPr>
        <p:spPr>
          <a:xfrm>
            <a:off x="629050" y="838750"/>
            <a:ext cx="8203200" cy="37299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“Greater the deed, greater the need</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Lightly to laugh it away,</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Shall be the mark of the English breed</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Until the Judgment Day!”</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English Way</a:t>
            </a:r>
          </a:p>
          <a:p>
            <a:pPr lvl="0" algn="r" rtl="0">
              <a:lnSpc>
                <a:spcPct val="150000"/>
              </a:lnSpc>
              <a:spcBef>
                <a:spcPts val="600"/>
              </a:spcBef>
              <a:spcAft>
                <a:spcPts val="600"/>
              </a:spcAft>
              <a:buClr>
                <a:schemeClr val="dk1"/>
              </a:buClr>
              <a:buSzPct val="61111"/>
              <a:buFont typeface="Arial"/>
              <a:buNone/>
            </a:pPr>
            <a:endParaRPr i="1">
              <a:latin typeface="Arial"/>
              <a:ea typeface="Arial"/>
              <a:cs typeface="Arial"/>
              <a:sym typeface="Arial"/>
            </a:endParaRPr>
          </a:p>
          <a:p>
            <a:pPr lvl="0" algn="r" rtl="0">
              <a:lnSpc>
                <a:spcPct val="150000"/>
              </a:lnSpc>
              <a:spcBef>
                <a:spcPts val="600"/>
              </a:spcBef>
              <a:spcAft>
                <a:spcPts val="600"/>
              </a:spcAft>
              <a:buClr>
                <a:schemeClr val="dk1"/>
              </a:buClr>
              <a:buSzPct val="61111"/>
              <a:buFont typeface="Arial"/>
              <a:buNone/>
            </a:pPr>
            <a:r>
              <a:rPr lang="ru" i="1">
                <a:latin typeface="Arial"/>
                <a:ea typeface="Arial"/>
                <a:cs typeface="Arial"/>
                <a:sym typeface="Arial"/>
              </a:rPr>
              <a:t>Rudyard Kipling (1865-1936), </a:t>
            </a:r>
          </a:p>
          <a:p>
            <a:pPr lvl="0" algn="r" rtl="0">
              <a:lnSpc>
                <a:spcPct val="150000"/>
              </a:lnSpc>
              <a:spcBef>
                <a:spcPts val="600"/>
              </a:spcBef>
              <a:spcAft>
                <a:spcPts val="600"/>
              </a:spcAft>
              <a:buClr>
                <a:schemeClr val="dk1"/>
              </a:buClr>
              <a:buSzPct val="61111"/>
              <a:buFont typeface="Arial"/>
              <a:buNone/>
            </a:pPr>
            <a:r>
              <a:rPr lang="ru" i="1">
                <a:latin typeface="Arial"/>
                <a:ea typeface="Arial"/>
                <a:cs typeface="Arial"/>
                <a:sym typeface="Arial"/>
              </a:rPr>
              <a:t>English poet and novelist </a:t>
            </a:r>
          </a:p>
          <a:p>
            <a:pPr lvl="0">
              <a:spcBef>
                <a:spcPts val="0"/>
              </a:spcBef>
              <a:buNone/>
            </a:pPr>
            <a:endParaRPr/>
          </a:p>
        </p:txBody>
      </p:sp>
      <p:pic>
        <p:nvPicPr>
          <p:cNvPr id="405" name="Shape 405"/>
          <p:cNvPicPr preferRelativeResize="0"/>
          <p:nvPr/>
        </p:nvPicPr>
        <p:blipFill>
          <a:blip r:embed="rId3">
            <a:alphaModFix/>
          </a:blip>
          <a:stretch>
            <a:fillRect/>
          </a:stretch>
        </p:blipFill>
        <p:spPr>
          <a:xfrm>
            <a:off x="5883175" y="727725"/>
            <a:ext cx="2354800" cy="23548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Shape 410"/>
          <p:cNvSpPr txBox="1">
            <a:spLocks noGrp="1"/>
          </p:cNvSpPr>
          <p:nvPr>
            <p:ph type="body" idx="1"/>
          </p:nvPr>
        </p:nvSpPr>
        <p:spPr>
          <a:xfrm>
            <a:off x="311700" y="394525"/>
            <a:ext cx="8520600" cy="48600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endParaRPr>
              <a:highlight>
                <a:srgbClr val="FFFFFF"/>
              </a:highlight>
              <a:latin typeface="Arial"/>
              <a:ea typeface="Arial"/>
              <a:cs typeface="Arial"/>
              <a:sym typeface="Arial"/>
            </a:endParaRPr>
          </a:p>
          <a:p>
            <a:pPr lvl="0" algn="just" rtl="0">
              <a:lnSpc>
                <a:spcPct val="150000"/>
              </a:lnSpc>
              <a:spcBef>
                <a:spcPts val="0"/>
              </a:spcBef>
              <a:spcAft>
                <a:spcPts val="1200"/>
              </a:spcAft>
              <a:buClr>
                <a:schemeClr val="dk1"/>
              </a:buClr>
              <a:buSzPct val="61111"/>
              <a:buFont typeface="Arial"/>
              <a:buNone/>
            </a:pPr>
            <a:endParaRPr>
              <a:highlight>
                <a:srgbClr val="FFFFFF"/>
              </a:highlight>
              <a:latin typeface="Arial"/>
              <a:ea typeface="Arial"/>
              <a:cs typeface="Arial"/>
              <a:sym typeface="Arial"/>
            </a:endParaRPr>
          </a:p>
          <a:p>
            <a:pPr lvl="0" algn="just" rtl="0">
              <a:lnSpc>
                <a:spcPct val="150000"/>
              </a:lnSpc>
              <a:spcBef>
                <a:spcPts val="0"/>
              </a:spcBef>
              <a:spcAft>
                <a:spcPts val="1200"/>
              </a:spcAft>
              <a:buClr>
                <a:schemeClr val="dk1"/>
              </a:buClr>
              <a:buSzPct val="61111"/>
              <a:buFont typeface="Arial"/>
              <a:buNone/>
            </a:pPr>
            <a:endParaRPr>
              <a:highlight>
                <a:srgbClr val="FFFFFF"/>
              </a:highlight>
              <a:latin typeface="Arial"/>
              <a:ea typeface="Arial"/>
              <a:cs typeface="Arial"/>
              <a:sym typeface="Arial"/>
            </a:endParaRPr>
          </a:p>
          <a:p>
            <a:pPr lvl="0" algn="just" rtl="0">
              <a:lnSpc>
                <a:spcPct val="150000"/>
              </a:lnSpc>
              <a:spcBef>
                <a:spcPts val="0"/>
              </a:spcBef>
              <a:spcAft>
                <a:spcPts val="1200"/>
              </a:spcAft>
              <a:buClr>
                <a:schemeClr val="dk1"/>
              </a:buClr>
              <a:buSzPct val="61111"/>
              <a:buFont typeface="Arial"/>
              <a:buNone/>
            </a:pPr>
            <a:endParaRPr>
              <a:highlight>
                <a:srgbClr val="FFFFFF"/>
              </a:highlight>
              <a:latin typeface="Arial"/>
              <a:ea typeface="Arial"/>
              <a:cs typeface="Arial"/>
              <a:sym typeface="Arial"/>
            </a:endParaRPr>
          </a:p>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Britons like witticism very much. Those who show ideal witticism at get-togethers become highly popular. They utter such phrases instantly but do not intend any harm to anyone by joking. Since most witticisms are sublime, foreigners will not understand them very fast. But when they realize the meaning, they can laugh very much at them.</a:t>
            </a:r>
          </a:p>
          <a:p>
            <a:pPr lvl="0">
              <a:spcBef>
                <a:spcPts val="0"/>
              </a:spcBef>
              <a:buNone/>
            </a:pPr>
            <a:endParaRPr/>
          </a:p>
        </p:txBody>
      </p:sp>
      <p:pic>
        <p:nvPicPr>
          <p:cNvPr id="411" name="Shape 411"/>
          <p:cNvPicPr preferRelativeResize="0"/>
          <p:nvPr/>
        </p:nvPicPr>
        <p:blipFill>
          <a:blip r:embed="rId3">
            <a:alphaModFix/>
          </a:blip>
          <a:stretch>
            <a:fillRect/>
          </a:stretch>
        </p:blipFill>
        <p:spPr>
          <a:xfrm>
            <a:off x="5277900" y="73850"/>
            <a:ext cx="3554400" cy="2488074"/>
          </a:xfrm>
          <a:prstGeom prst="rect">
            <a:avLst/>
          </a:prstGeom>
          <a:noFill/>
          <a:ln>
            <a:noFill/>
          </a:ln>
        </p:spPr>
      </p:pic>
      <p:sp>
        <p:nvSpPr>
          <p:cNvPr id="412" name="Shape 412"/>
          <p:cNvSpPr txBox="1"/>
          <p:nvPr/>
        </p:nvSpPr>
        <p:spPr>
          <a:xfrm>
            <a:off x="311700" y="258875"/>
            <a:ext cx="4896900" cy="3000000"/>
          </a:xfrm>
          <a:prstGeom prst="rect">
            <a:avLst/>
          </a:prstGeom>
          <a:noFill/>
          <a:ln>
            <a:noFill/>
          </a:ln>
        </p:spPr>
        <p:txBody>
          <a:bodyPr lIns="91425" tIns="91425" rIns="91425" bIns="91425" anchor="ctr" anchorCtr="0">
            <a:noAutofit/>
          </a:bodyPr>
          <a:lstStyle/>
          <a:p>
            <a:pPr lvl="0" algn="ctr" rtl="0">
              <a:lnSpc>
                <a:spcPct val="150000"/>
              </a:lnSpc>
              <a:spcBef>
                <a:spcPts val="0"/>
              </a:spcBef>
              <a:spcAft>
                <a:spcPts val="1200"/>
              </a:spcAft>
              <a:buNone/>
            </a:pPr>
            <a:r>
              <a:rPr lang="ru" sz="1600">
                <a:solidFill>
                  <a:schemeClr val="dk1"/>
                </a:solidFill>
              </a:rPr>
              <a:t>Humour is the cornerstone of English society. It' s a very elegant and nice way to elude the lack of ease, and discomfort in social interaction</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spcBef>
                <a:spcPts val="0"/>
              </a:spcBef>
              <a:buNone/>
            </a:pPr>
            <a:endParaRPr/>
          </a:p>
        </p:txBody>
      </p:sp>
      <p:sp>
        <p:nvSpPr>
          <p:cNvPr id="418" name="Shape 41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spcBef>
                <a:spcPts val="0"/>
              </a:spcBef>
              <a:buNone/>
            </a:pPr>
            <a:endParaRPr/>
          </a:p>
        </p:txBody>
      </p:sp>
      <p:pic>
        <p:nvPicPr>
          <p:cNvPr id="419" name="Shape 419"/>
          <p:cNvPicPr preferRelativeResize="0"/>
          <p:nvPr/>
        </p:nvPicPr>
        <p:blipFill>
          <a:blip r:embed="rId3">
            <a:alphaModFix/>
          </a:blip>
          <a:stretch>
            <a:fillRect/>
          </a:stretch>
        </p:blipFill>
        <p:spPr>
          <a:xfrm>
            <a:off x="311700" y="2682025"/>
            <a:ext cx="5510199" cy="2204100"/>
          </a:xfrm>
          <a:prstGeom prst="rect">
            <a:avLst/>
          </a:prstGeom>
          <a:noFill/>
          <a:ln>
            <a:noFill/>
          </a:ln>
        </p:spPr>
      </p:pic>
      <p:pic>
        <p:nvPicPr>
          <p:cNvPr id="420" name="Shape 420"/>
          <p:cNvPicPr preferRelativeResize="0"/>
          <p:nvPr/>
        </p:nvPicPr>
        <p:blipFill>
          <a:blip r:embed="rId4">
            <a:alphaModFix/>
          </a:blip>
          <a:stretch>
            <a:fillRect/>
          </a:stretch>
        </p:blipFill>
        <p:spPr>
          <a:xfrm>
            <a:off x="3078825" y="103425"/>
            <a:ext cx="5905500" cy="2457450"/>
          </a:xfrm>
          <a:prstGeom prst="rect">
            <a:avLst/>
          </a:prstGeom>
          <a:noFill/>
          <a:ln>
            <a:noFill/>
          </a:ln>
        </p:spPr>
      </p:pic>
      <p:pic>
        <p:nvPicPr>
          <p:cNvPr id="421" name="Shape 421"/>
          <p:cNvPicPr preferRelativeResize="0"/>
          <p:nvPr/>
        </p:nvPicPr>
        <p:blipFill>
          <a:blip r:embed="rId5">
            <a:alphaModFix/>
          </a:blip>
          <a:stretch>
            <a:fillRect/>
          </a:stretch>
        </p:blipFill>
        <p:spPr>
          <a:xfrm>
            <a:off x="435050" y="590350"/>
            <a:ext cx="2405900" cy="1684124"/>
          </a:xfrm>
          <a:prstGeom prst="rect">
            <a:avLst/>
          </a:prstGeom>
          <a:noFill/>
          <a:ln>
            <a:noFill/>
          </a:ln>
        </p:spPr>
      </p:pic>
      <p:pic>
        <p:nvPicPr>
          <p:cNvPr id="422" name="Shape 422"/>
          <p:cNvPicPr preferRelativeResize="0"/>
          <p:nvPr/>
        </p:nvPicPr>
        <p:blipFill>
          <a:blip r:embed="rId6">
            <a:alphaModFix/>
          </a:blip>
          <a:stretch>
            <a:fillRect/>
          </a:stretch>
        </p:blipFill>
        <p:spPr>
          <a:xfrm>
            <a:off x="6157450" y="2889632"/>
            <a:ext cx="2752851" cy="1926991"/>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427" name="Shape 427"/>
          <p:cNvSpPr txBox="1">
            <a:spLocks noGrp="1"/>
          </p:cNvSpPr>
          <p:nvPr>
            <p:ph type="title"/>
          </p:nvPr>
        </p:nvSpPr>
        <p:spPr>
          <a:xfrm>
            <a:off x="311700" y="173675"/>
            <a:ext cx="8520600" cy="613200"/>
          </a:xfrm>
          <a:prstGeom prst="rect">
            <a:avLst/>
          </a:prstGeom>
        </p:spPr>
        <p:txBody>
          <a:bodyPr lIns="91425" tIns="91425" rIns="91425" bIns="91425" anchor="t" anchorCtr="0">
            <a:noAutofit/>
          </a:bodyPr>
          <a:lstStyle/>
          <a:p>
            <a:pPr lvl="0" algn="ctr" rtl="0">
              <a:lnSpc>
                <a:spcPct val="115000"/>
              </a:lnSpc>
              <a:spcBef>
                <a:spcPts val="1800"/>
              </a:spcBef>
              <a:spcAft>
                <a:spcPts val="600"/>
              </a:spcAft>
              <a:buClr>
                <a:schemeClr val="dk1"/>
              </a:buClr>
              <a:buSzPct val="36666"/>
              <a:buFont typeface="Arial"/>
              <a:buNone/>
            </a:pPr>
            <a:r>
              <a:rPr lang="ru">
                <a:latin typeface="Arial"/>
                <a:ea typeface="Arial"/>
                <a:cs typeface="Arial"/>
                <a:sym typeface="Arial"/>
              </a:rPr>
              <a:t>Equality</a:t>
            </a:r>
          </a:p>
        </p:txBody>
      </p:sp>
      <p:sp>
        <p:nvSpPr>
          <p:cNvPr id="428" name="Shape 42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The idea of social class is much more powerful than that of ethnicity  and especially the mentality that seeks people of their class affinity still prevails.</a:t>
            </a:r>
          </a:p>
        </p:txBody>
      </p:sp>
      <p:pic>
        <p:nvPicPr>
          <p:cNvPr id="429" name="Shape 429"/>
          <p:cNvPicPr preferRelativeResize="0"/>
          <p:nvPr/>
        </p:nvPicPr>
        <p:blipFill>
          <a:blip r:embed="rId3">
            <a:alphaModFix/>
          </a:blip>
          <a:stretch>
            <a:fillRect/>
          </a:stretch>
        </p:blipFill>
        <p:spPr>
          <a:xfrm>
            <a:off x="2831274" y="2072199"/>
            <a:ext cx="3481450" cy="28644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Shape 434"/>
          <p:cNvSpPr txBox="1">
            <a:spLocks noGrp="1"/>
          </p:cNvSpPr>
          <p:nvPr>
            <p:ph type="body" idx="1"/>
          </p:nvPr>
        </p:nvSpPr>
        <p:spPr>
          <a:xfrm>
            <a:off x="250025" y="147850"/>
            <a:ext cx="54978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So, people frequently characterize themselves as working class or middle class. Although few admit to being upper class, in principle there are three classes, with the highest one reserved for the aristocratic inheritors of old, landed wealth. The term "social class" has complex meanings with social, economic, and political dimensions. The English, who hail from working-class families, have their origins from families that have been for centuries worked for wages</a:t>
            </a:r>
            <a:r>
              <a:rPr lang="ru">
                <a:latin typeface="Arial"/>
                <a:ea typeface="Arial"/>
                <a:cs typeface="Arial"/>
                <a:sym typeface="Arial"/>
              </a:rPr>
              <a:t> and very proud of it. Most of them live in rented houses. They support the Labour Party and have a connection with labour unions.</a:t>
            </a:r>
          </a:p>
        </p:txBody>
      </p:sp>
      <p:pic>
        <p:nvPicPr>
          <p:cNvPr id="435" name="Shape 435"/>
          <p:cNvPicPr preferRelativeResize="0"/>
          <p:nvPr/>
        </p:nvPicPr>
        <p:blipFill>
          <a:blip r:embed="rId3">
            <a:alphaModFix/>
          </a:blip>
          <a:stretch>
            <a:fillRect/>
          </a:stretch>
        </p:blipFill>
        <p:spPr>
          <a:xfrm>
            <a:off x="6079424" y="1009900"/>
            <a:ext cx="2739800" cy="273980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Shape 440"/>
          <p:cNvSpPr txBox="1">
            <a:spLocks noGrp="1"/>
          </p:cNvSpPr>
          <p:nvPr>
            <p:ph type="body" idx="1"/>
          </p:nvPr>
        </p:nvSpPr>
        <p:spPr>
          <a:xfrm>
            <a:off x="311700" y="2588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Most of Middle-Class people support the Conservative party and live in urban houses they own or rent. They always try to </a:t>
            </a:r>
            <a:r>
              <a:rPr lang="ru">
                <a:latin typeface="Arial"/>
                <a:ea typeface="Arial"/>
                <a:cs typeface="Arial"/>
                <a:sym typeface="Arial"/>
                <a:hlinkClick r:id="rId3"/>
              </a:rPr>
              <a:t>educate their children</a:t>
            </a:r>
            <a:r>
              <a:rPr lang="ru">
                <a:latin typeface="Arial"/>
                <a:ea typeface="Arial"/>
                <a:cs typeface="Arial"/>
                <a:sym typeface="Arial"/>
              </a:rPr>
              <a:t> well and make a conscious effort in this regard. On the other hand, upper-class people come from aristocratic family backgrounds. The concept of class has recently fallen out of favor with politicians and sociologists as the nation's social and economic structure has changed dramatically with deindustrialization and the growth of social mobility and the knowledge economy.</a:t>
            </a:r>
          </a:p>
          <a:p>
            <a:pPr lvl="0">
              <a:spcBef>
                <a:spcPts val="0"/>
              </a:spcBef>
              <a:buNone/>
            </a:pPr>
            <a:endParaRPr/>
          </a:p>
        </p:txBody>
      </p:sp>
      <p:pic>
        <p:nvPicPr>
          <p:cNvPr id="441" name="Shape 441"/>
          <p:cNvPicPr preferRelativeResize="0"/>
          <p:nvPr/>
        </p:nvPicPr>
        <p:blipFill>
          <a:blip r:embed="rId4">
            <a:alphaModFix/>
          </a:blip>
          <a:stretch>
            <a:fillRect/>
          </a:stretch>
        </p:blipFill>
        <p:spPr>
          <a:xfrm>
            <a:off x="5254500" y="2848600"/>
            <a:ext cx="3256324" cy="2170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311700" y="0"/>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600"/>
              </a:spcAft>
              <a:buClr>
                <a:schemeClr val="dk1"/>
              </a:buClr>
              <a:buSzPct val="36666"/>
              <a:buFont typeface="Arial"/>
              <a:buNone/>
            </a:pPr>
            <a:r>
              <a:rPr lang="ru">
                <a:latin typeface="Arial"/>
                <a:ea typeface="Arial"/>
                <a:cs typeface="Arial"/>
                <a:sym typeface="Arial"/>
              </a:rPr>
              <a:t>VALUES</a:t>
            </a:r>
          </a:p>
        </p:txBody>
      </p:sp>
      <p:sp>
        <p:nvSpPr>
          <p:cNvPr id="95" name="Shape 95"/>
          <p:cNvSpPr txBox="1">
            <a:spLocks noGrp="1"/>
          </p:cNvSpPr>
          <p:nvPr>
            <p:ph type="body" idx="1"/>
          </p:nvPr>
        </p:nvSpPr>
        <p:spPr>
          <a:xfrm>
            <a:off x="385700" y="1060550"/>
            <a:ext cx="4979700" cy="3397200"/>
          </a:xfrm>
          <a:prstGeom prst="rect">
            <a:avLst/>
          </a:prstGeom>
        </p:spPr>
        <p:txBody>
          <a:bodyPr lIns="91425" tIns="91425" rIns="91425" bIns="91425" anchor="t" anchorCtr="0">
            <a:noAutofit/>
          </a:bodyPr>
          <a:lstStyle/>
          <a:p>
            <a:pPr lvl="0" algn="just" rtl="0">
              <a:lnSpc>
                <a:spcPct val="163636"/>
              </a:lnSpc>
              <a:spcBef>
                <a:spcPts val="0"/>
              </a:spcBef>
              <a:spcAft>
                <a:spcPts val="0"/>
              </a:spcAft>
              <a:buClr>
                <a:schemeClr val="dk1"/>
              </a:buClr>
              <a:buSzPct val="61111"/>
              <a:buFont typeface="Arial"/>
              <a:buNone/>
            </a:pPr>
            <a:r>
              <a:rPr lang="ru" i="1">
                <a:latin typeface="Arial"/>
                <a:ea typeface="Arial"/>
                <a:cs typeface="Arial"/>
                <a:sym typeface="Arial"/>
              </a:rPr>
              <a:t>"The value set by her people on the freedom and sanctity of the individual, on justice and fair play, on mercy and tenderness towards the weak, and their dislike of lawless violence and their capacity to tolerate, forget and forgive have been, for all England's past mistakes and faults, a very real factor in human evolution".</a:t>
            </a:r>
          </a:p>
          <a:p>
            <a:pPr lvl="0" algn="just" rtl="0">
              <a:lnSpc>
                <a:spcPct val="163636"/>
              </a:lnSpc>
              <a:spcBef>
                <a:spcPts val="0"/>
              </a:spcBef>
              <a:spcAft>
                <a:spcPts val="0"/>
              </a:spcAft>
              <a:buClr>
                <a:schemeClr val="dk1"/>
              </a:buClr>
              <a:buSzPct val="61111"/>
              <a:buFont typeface="Arial"/>
              <a:buNone/>
            </a:pPr>
            <a:r>
              <a:rPr lang="ru" i="1">
                <a:latin typeface="Arial"/>
                <a:ea typeface="Arial"/>
                <a:cs typeface="Arial"/>
                <a:sym typeface="Arial"/>
              </a:rPr>
              <a:t>Sir Arthur Wynne Morgan Bryant </a:t>
            </a:r>
            <a:r>
              <a:rPr lang="ru" i="1">
                <a:latin typeface="Arial"/>
                <a:ea typeface="Arial"/>
                <a:cs typeface="Arial"/>
                <a:sym typeface="Arial"/>
                <a:hlinkClick r:id="rId3"/>
              </a:rPr>
              <a:t>CH</a:t>
            </a:r>
            <a:r>
              <a:rPr lang="ru" i="1">
                <a:latin typeface="Arial"/>
                <a:ea typeface="Arial"/>
                <a:cs typeface="Arial"/>
                <a:sym typeface="Arial"/>
              </a:rPr>
              <a:t> </a:t>
            </a:r>
            <a:r>
              <a:rPr lang="ru" i="1">
                <a:latin typeface="Arial"/>
                <a:ea typeface="Arial"/>
                <a:cs typeface="Arial"/>
                <a:sym typeface="Arial"/>
                <a:hlinkClick r:id="rId4"/>
              </a:rPr>
              <a:t>CBE</a:t>
            </a:r>
            <a:r>
              <a:rPr lang="ru" i="1">
                <a:latin typeface="Arial"/>
                <a:ea typeface="Arial"/>
                <a:cs typeface="Arial"/>
                <a:sym typeface="Arial"/>
              </a:rPr>
              <a:t> (1899 – 1985), English historian </a:t>
            </a:r>
          </a:p>
          <a:p>
            <a:pPr lvl="0">
              <a:spcBef>
                <a:spcPts val="0"/>
              </a:spcBef>
              <a:buNone/>
            </a:pPr>
            <a:endParaRPr/>
          </a:p>
        </p:txBody>
      </p:sp>
      <p:pic>
        <p:nvPicPr>
          <p:cNvPr id="96" name="Shape 96"/>
          <p:cNvPicPr preferRelativeResize="0"/>
          <p:nvPr/>
        </p:nvPicPr>
        <p:blipFill>
          <a:blip r:embed="rId5">
            <a:alphaModFix/>
          </a:blip>
          <a:stretch>
            <a:fillRect/>
          </a:stretch>
        </p:blipFill>
        <p:spPr>
          <a:xfrm>
            <a:off x="5776825" y="739850"/>
            <a:ext cx="2893867" cy="393055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Shape 446"/>
          <p:cNvSpPr txBox="1">
            <a:spLocks noGrp="1"/>
          </p:cNvSpPr>
          <p:nvPr>
            <p:ph type="body" idx="1"/>
          </p:nvPr>
        </p:nvSpPr>
        <p:spPr>
          <a:xfrm>
            <a:off x="311700" y="6412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“Why should there be one law for men, and another for women?”</a:t>
            </a:r>
          </a:p>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hlinkClick r:id="rId3"/>
              </a:rPr>
              <a:t>The Importance of Being Earnest</a:t>
            </a:r>
          </a:p>
          <a:p>
            <a:pPr lvl="0" algn="r" rtl="0">
              <a:lnSpc>
                <a:spcPct val="163636"/>
              </a:lnSpc>
              <a:spcBef>
                <a:spcPts val="0"/>
              </a:spcBef>
              <a:spcAft>
                <a:spcPts val="0"/>
              </a:spcAft>
              <a:buClr>
                <a:schemeClr val="dk1"/>
              </a:buClr>
              <a:buSzPct val="61111"/>
              <a:buFont typeface="Arial"/>
              <a:buNone/>
            </a:pPr>
            <a:r>
              <a:rPr lang="ru" i="1">
                <a:latin typeface="Arial"/>
                <a:ea typeface="Arial"/>
                <a:cs typeface="Arial"/>
                <a:sym typeface="Arial"/>
              </a:rPr>
              <a:t>Oscar Fingal O'Flahertie Wills Wilde (1854 – 1900),</a:t>
            </a:r>
          </a:p>
          <a:p>
            <a:pPr lvl="0" algn="r" rtl="0">
              <a:lnSpc>
                <a:spcPct val="163636"/>
              </a:lnSpc>
              <a:spcBef>
                <a:spcPts val="0"/>
              </a:spcBef>
              <a:spcAft>
                <a:spcPts val="0"/>
              </a:spcAft>
              <a:buClr>
                <a:schemeClr val="dk1"/>
              </a:buClr>
              <a:buSzPct val="61111"/>
              <a:buFont typeface="Arial"/>
              <a:buNone/>
            </a:pPr>
            <a:r>
              <a:rPr lang="ru" i="1">
                <a:latin typeface="Arial"/>
                <a:ea typeface="Arial"/>
                <a:cs typeface="Arial"/>
                <a:sym typeface="Arial"/>
              </a:rPr>
              <a:t> Irish playwright, novelist, essayist, and poet </a:t>
            </a:r>
          </a:p>
        </p:txBody>
      </p:sp>
      <p:pic>
        <p:nvPicPr>
          <p:cNvPr id="447" name="Shape 447"/>
          <p:cNvPicPr preferRelativeResize="0"/>
          <p:nvPr/>
        </p:nvPicPr>
        <p:blipFill>
          <a:blip r:embed="rId4">
            <a:alphaModFix/>
          </a:blip>
          <a:stretch>
            <a:fillRect/>
          </a:stretch>
        </p:blipFill>
        <p:spPr>
          <a:xfrm>
            <a:off x="977749" y="1727174"/>
            <a:ext cx="2178443" cy="3070524"/>
          </a:xfrm>
          <a:prstGeom prst="rect">
            <a:avLst/>
          </a:prstGeom>
          <a:noFill/>
          <a:ln>
            <a:noFill/>
          </a:ln>
        </p:spPr>
      </p:pic>
      <p:pic>
        <p:nvPicPr>
          <p:cNvPr id="448" name="Shape 448"/>
          <p:cNvPicPr preferRelativeResize="0"/>
          <p:nvPr/>
        </p:nvPicPr>
        <p:blipFill>
          <a:blip r:embed="rId5">
            <a:alphaModFix/>
          </a:blip>
          <a:stretch>
            <a:fillRect/>
          </a:stretch>
        </p:blipFill>
        <p:spPr>
          <a:xfrm>
            <a:off x="4591850" y="2479244"/>
            <a:ext cx="3480475" cy="2318449"/>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Shape 453"/>
          <p:cNvSpPr txBox="1">
            <a:spLocks noGrp="1"/>
          </p:cNvSpPr>
          <p:nvPr>
            <p:ph type="body" idx="1"/>
          </p:nvPr>
        </p:nvSpPr>
        <p:spPr>
          <a:xfrm>
            <a:off x="311700" y="431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Also we should mention gender equality. In UK we can see it that it  puts into effect in every field of society even in politics and sport, but it doesn't down-grade the fact  English males are chivalrous irrespective of their ages and respect the female gender.</a:t>
            </a:r>
          </a:p>
        </p:txBody>
      </p:sp>
      <p:pic>
        <p:nvPicPr>
          <p:cNvPr id="454" name="Shape 454"/>
          <p:cNvPicPr preferRelativeResize="0"/>
          <p:nvPr/>
        </p:nvPicPr>
        <p:blipFill>
          <a:blip r:embed="rId3">
            <a:alphaModFix/>
          </a:blip>
          <a:stretch>
            <a:fillRect/>
          </a:stretch>
        </p:blipFill>
        <p:spPr>
          <a:xfrm>
            <a:off x="1200100" y="2701273"/>
            <a:ext cx="3033825" cy="1911299"/>
          </a:xfrm>
          <a:prstGeom prst="rect">
            <a:avLst/>
          </a:prstGeom>
          <a:noFill/>
          <a:ln>
            <a:noFill/>
          </a:ln>
        </p:spPr>
      </p:pic>
      <p:pic>
        <p:nvPicPr>
          <p:cNvPr id="455" name="Shape 455"/>
          <p:cNvPicPr preferRelativeResize="0"/>
          <p:nvPr/>
        </p:nvPicPr>
        <p:blipFill>
          <a:blip r:embed="rId4">
            <a:alphaModFix/>
          </a:blip>
          <a:stretch>
            <a:fillRect/>
          </a:stretch>
        </p:blipFill>
        <p:spPr>
          <a:xfrm>
            <a:off x="5482798" y="1714524"/>
            <a:ext cx="2459725" cy="3182300"/>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Shape 460"/>
          <p:cNvSpPr txBox="1">
            <a:spLocks noGrp="1"/>
          </p:cNvSpPr>
          <p:nvPr>
            <p:ph type="title"/>
          </p:nvPr>
        </p:nvSpPr>
        <p:spPr>
          <a:xfrm>
            <a:off x="311700" y="173650"/>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1200"/>
              </a:spcAft>
              <a:buClr>
                <a:schemeClr val="dk1"/>
              </a:buClr>
              <a:buSzPct val="36666"/>
              <a:buFont typeface="Arial"/>
              <a:buNone/>
            </a:pPr>
            <a:r>
              <a:rPr lang="ru">
                <a:latin typeface="Arial"/>
                <a:ea typeface="Arial"/>
                <a:cs typeface="Arial"/>
                <a:sym typeface="Arial"/>
              </a:rPr>
              <a:t>Controversies</a:t>
            </a:r>
          </a:p>
        </p:txBody>
      </p:sp>
      <p:pic>
        <p:nvPicPr>
          <p:cNvPr id="461" name="Shape 461"/>
          <p:cNvPicPr preferRelativeResize="0"/>
          <p:nvPr/>
        </p:nvPicPr>
        <p:blipFill>
          <a:blip r:embed="rId3">
            <a:alphaModFix/>
          </a:blip>
          <a:stretch>
            <a:fillRect/>
          </a:stretch>
        </p:blipFill>
        <p:spPr>
          <a:xfrm>
            <a:off x="877812" y="2595049"/>
            <a:ext cx="7388377" cy="2462801"/>
          </a:xfrm>
          <a:prstGeom prst="rect">
            <a:avLst/>
          </a:prstGeom>
          <a:noFill/>
          <a:ln>
            <a:noFill/>
          </a:ln>
        </p:spPr>
      </p:pic>
      <p:sp>
        <p:nvSpPr>
          <p:cNvPr id="462" name="Shape 462"/>
          <p:cNvSpPr txBox="1">
            <a:spLocks noGrp="1"/>
          </p:cNvSpPr>
          <p:nvPr>
            <p:ph type="body" idx="1"/>
          </p:nvPr>
        </p:nvSpPr>
        <p:spPr>
          <a:xfrm>
            <a:off x="311700" y="1023600"/>
            <a:ext cx="8520600" cy="3397200"/>
          </a:xfrm>
          <a:prstGeom prst="rect">
            <a:avLst/>
          </a:prstGeom>
        </p:spPr>
        <p:txBody>
          <a:bodyPr lIns="91425" tIns="91425" rIns="91425" bIns="91425" anchor="t" anchorCtr="0">
            <a:noAutofit/>
          </a:bodyPr>
          <a:lstStyle/>
          <a:p>
            <a:pPr lvl="0" algn="just" rtl="0">
              <a:spcBef>
                <a:spcPts val="0"/>
              </a:spcBef>
              <a:spcAft>
                <a:spcPts val="0"/>
              </a:spcAft>
              <a:buClr>
                <a:schemeClr val="dk1"/>
              </a:buClr>
              <a:buSzPct val="61111"/>
              <a:buFont typeface="Arial"/>
              <a:buNone/>
            </a:pPr>
            <a:r>
              <a:rPr lang="ru">
                <a:latin typeface="Arial"/>
                <a:ea typeface="Arial"/>
                <a:cs typeface="Arial"/>
                <a:sym typeface="Arial"/>
              </a:rPr>
              <a:t>One of the most colourful intense features of the British mentality is its controversiality. It’s hard to name any other country having a claim to being one of the oldest monarchies and the oldest democracies, once the greatest empire and the father of Commonwealth of nations concept. In this study we cannot but try to describe some of this controversial matters: national guilt, multiculturalism, identity politics, and political correctness.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Shape 467"/>
          <p:cNvSpPr txBox="1">
            <a:spLocks noGrp="1"/>
          </p:cNvSpPr>
          <p:nvPr>
            <p:ph type="title"/>
          </p:nvPr>
        </p:nvSpPr>
        <p:spPr>
          <a:xfrm>
            <a:off x="311700" y="12432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National Guilt</a:t>
            </a:r>
          </a:p>
        </p:txBody>
      </p:sp>
      <p:sp>
        <p:nvSpPr>
          <p:cNvPr id="468" name="Shape 468"/>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 "We have become used to living in a permanent state of cultural cringe which harm our society's very ability to move forward"</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Being British: what's wrong with it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Peter Whittle,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British politician and,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since November 2016,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Deputy Leader of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a:t>
            </a:r>
            <a:r>
              <a:rPr lang="ru" i="1">
                <a:latin typeface="Arial"/>
                <a:ea typeface="Arial"/>
                <a:cs typeface="Arial"/>
                <a:sym typeface="Arial"/>
                <a:hlinkClick r:id="rId3"/>
              </a:rPr>
              <a:t>UK Independence Party</a:t>
            </a:r>
          </a:p>
        </p:txBody>
      </p:sp>
      <p:pic>
        <p:nvPicPr>
          <p:cNvPr id="469" name="Shape 469"/>
          <p:cNvPicPr preferRelativeResize="0"/>
          <p:nvPr/>
        </p:nvPicPr>
        <p:blipFill>
          <a:blip r:embed="rId4">
            <a:alphaModFix/>
          </a:blip>
          <a:stretch>
            <a:fillRect/>
          </a:stretch>
        </p:blipFill>
        <p:spPr>
          <a:xfrm>
            <a:off x="1323150" y="2404250"/>
            <a:ext cx="3376301" cy="2250875"/>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Shape 474"/>
          <p:cNvSpPr txBox="1">
            <a:spLocks noGrp="1"/>
          </p:cNvSpPr>
          <p:nvPr>
            <p:ph type="body" idx="1"/>
          </p:nvPr>
        </p:nvSpPr>
        <p:spPr>
          <a:xfrm>
            <a:off x="311700" y="727550"/>
            <a:ext cx="8520600" cy="3397200"/>
          </a:xfrm>
          <a:prstGeom prst="rect">
            <a:avLst/>
          </a:prstGeom>
        </p:spPr>
        <p:txBody>
          <a:bodyPr lIns="91425" tIns="91425" rIns="91425" bIns="91425" anchor="t" anchorCtr="0">
            <a:noAutofit/>
          </a:bodyPr>
          <a:lstStyle/>
          <a:p>
            <a:pPr lvl="0"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“Great Britain has lost an empire and has not yet found a role.”</a:t>
            </a:r>
          </a:p>
          <a:p>
            <a:pPr lvl="0"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rtl="0">
              <a:lnSpc>
                <a:spcPct val="150000"/>
              </a:lnSpc>
              <a:spcBef>
                <a:spcPts val="0"/>
              </a:spcBef>
              <a:spcAft>
                <a:spcPts val="0"/>
              </a:spcAft>
              <a:buClr>
                <a:schemeClr val="dk1"/>
              </a:buClr>
              <a:buSzPct val="61111"/>
              <a:buFont typeface="Arial"/>
              <a:buNone/>
            </a:pPr>
            <a:r>
              <a:rPr lang="ru" i="1">
                <a:latin typeface="Arial"/>
                <a:ea typeface="Arial"/>
                <a:cs typeface="Arial"/>
                <a:sym typeface="Arial"/>
                <a:hlinkClick r:id="rId3"/>
              </a:rPr>
              <a:t>Dean Acheson (1893 – 1971) American statesman and lawyer. As </a:t>
            </a:r>
            <a:r>
              <a:rPr lang="ru" i="1">
                <a:latin typeface="Arial"/>
                <a:ea typeface="Arial"/>
                <a:cs typeface="Arial"/>
                <a:sym typeface="Arial"/>
                <a:hlinkClick r:id="rId4"/>
              </a:rPr>
              <a:t>United States Secretary of State</a:t>
            </a:r>
            <a:r>
              <a:rPr lang="ru" i="1">
                <a:latin typeface="Arial"/>
                <a:ea typeface="Arial"/>
                <a:cs typeface="Arial"/>
                <a:sym typeface="Arial"/>
                <a:hlinkClick r:id="rId3"/>
              </a:rPr>
              <a:t> in the administration of President </a:t>
            </a:r>
            <a:r>
              <a:rPr lang="ru" i="1">
                <a:latin typeface="Arial"/>
                <a:ea typeface="Arial"/>
                <a:cs typeface="Arial"/>
                <a:sym typeface="Arial"/>
                <a:hlinkClick r:id="rId5"/>
              </a:rPr>
              <a:t>Harry S. Truman</a:t>
            </a:r>
            <a:r>
              <a:rPr lang="ru" i="1">
                <a:latin typeface="Arial"/>
                <a:ea typeface="Arial"/>
                <a:cs typeface="Arial"/>
                <a:sym typeface="Arial"/>
                <a:hlinkClick r:id="rId3"/>
              </a:rPr>
              <a:t> from 1949 to 1953</a:t>
            </a:r>
          </a:p>
        </p:txBody>
      </p:sp>
      <p:pic>
        <p:nvPicPr>
          <p:cNvPr id="475" name="Shape 475"/>
          <p:cNvPicPr preferRelativeResize="0"/>
          <p:nvPr/>
        </p:nvPicPr>
        <p:blipFill>
          <a:blip r:embed="rId6">
            <a:alphaModFix/>
          </a:blip>
          <a:stretch>
            <a:fillRect/>
          </a:stretch>
        </p:blipFill>
        <p:spPr>
          <a:xfrm>
            <a:off x="5045775" y="2598487"/>
            <a:ext cx="2095500" cy="2200275"/>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pic>
        <p:nvPicPr>
          <p:cNvPr id="480" name="Shape 480"/>
          <p:cNvPicPr preferRelativeResize="0"/>
          <p:nvPr/>
        </p:nvPicPr>
        <p:blipFill>
          <a:blip r:embed="rId3">
            <a:alphaModFix/>
          </a:blip>
          <a:stretch>
            <a:fillRect/>
          </a:stretch>
        </p:blipFill>
        <p:spPr>
          <a:xfrm>
            <a:off x="0" y="0"/>
            <a:ext cx="9144000" cy="5143500"/>
          </a:xfrm>
          <a:prstGeom prst="rect">
            <a:avLst/>
          </a:prstGeom>
          <a:noFill/>
          <a:ln>
            <a:noFill/>
          </a:ln>
        </p:spPr>
      </p:pic>
      <p:sp>
        <p:nvSpPr>
          <p:cNvPr id="481" name="Shape 481"/>
          <p:cNvSpPr txBox="1">
            <a:spLocks noGrp="1"/>
          </p:cNvSpPr>
          <p:nvPr>
            <p:ph type="body" idx="1"/>
          </p:nvPr>
        </p:nvSpPr>
        <p:spPr>
          <a:xfrm>
            <a:off x="49350" y="222025"/>
            <a:ext cx="4452900" cy="36561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"In left-wing circles it is always felt that there is something slightly disgraceful in being an Englishman, and that it is a duty to snigger at every English institution, from horse racing to suet puddings. It is a strange fact, but it is unquestionably true, that almost any English intellectual would feel more ashamed of standing to attention during "God Save the King" than stealing from a poor box".</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George Orwell (1903-1950),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English writer</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Shape 486"/>
          <p:cNvSpPr txBox="1">
            <a:spLocks noGrp="1"/>
          </p:cNvSpPr>
          <p:nvPr>
            <p:ph type="body" idx="1"/>
          </p:nvPr>
        </p:nvSpPr>
        <p:spPr>
          <a:xfrm>
            <a:off x="373375" y="93725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In the post war period an overpowering scene of national guilt just for simply being British was raised, a guilt just for staying alive in relatively good conditions in comparison with other countries. And it still rules today as Britain struggles to cement its place in the twenty first century. This uncomfortable feeling is shared mostly by young British people, by those who will shape and determine the future of the country.</a:t>
            </a:r>
          </a:p>
          <a:p>
            <a:pPr lvl="0">
              <a:spcBef>
                <a:spcPts val="0"/>
              </a:spcBef>
              <a:buNone/>
            </a:pPr>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Shape 491"/>
          <p:cNvSpPr txBox="1">
            <a:spLocks noGrp="1"/>
          </p:cNvSpPr>
          <p:nvPr>
            <p:ph type="body" idx="1"/>
          </p:nvPr>
        </p:nvSpPr>
        <p:spPr>
          <a:xfrm>
            <a:off x="311700" y="66587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"A country of public insouciance and private, grubby guilt, where you can believe anything as long as you don't believe it too fervently. A country where the highest aspiration is for a quiet life."</a:t>
            </a:r>
          </a:p>
          <a:p>
            <a:pPr lvl="0" algn="just"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algn="r" rtl="0">
              <a:lnSpc>
                <a:spcPct val="150000"/>
              </a:lnSpc>
              <a:spcBef>
                <a:spcPts val="0"/>
              </a:spcBef>
              <a:spcAft>
                <a:spcPts val="0"/>
              </a:spcAft>
              <a:buClr>
                <a:schemeClr val="dk1"/>
              </a:buClr>
              <a:buSzPct val="61111"/>
              <a:buFont typeface="Arial"/>
              <a:buNone/>
            </a:pPr>
            <a:endParaRPr i="1">
              <a:latin typeface="Arial"/>
              <a:ea typeface="Arial"/>
              <a:cs typeface="Arial"/>
              <a:sym typeface="Arial"/>
            </a:endParaRP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Adrian Anthony "A. A." Gill (1954 – 2016),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a British writer and critic wrote for </a:t>
            </a:r>
          </a:p>
          <a:p>
            <a:pPr lvl="0" algn="r" rtl="0">
              <a:lnSpc>
                <a:spcPct val="150000"/>
              </a:lnSpc>
              <a:spcBef>
                <a:spcPts val="0"/>
              </a:spcBef>
              <a:spcAft>
                <a:spcPts val="0"/>
              </a:spcAft>
              <a:buClr>
                <a:schemeClr val="dk1"/>
              </a:buClr>
              <a:buSzPct val="61111"/>
              <a:buFont typeface="Arial"/>
              <a:buNone/>
            </a:pPr>
            <a:r>
              <a:rPr lang="ru" i="1">
                <a:latin typeface="Arial"/>
                <a:ea typeface="Arial"/>
                <a:cs typeface="Arial"/>
                <a:sym typeface="Arial"/>
              </a:rPr>
              <a:t>"The Times" remembering 1950s England</a:t>
            </a:r>
          </a:p>
          <a:p>
            <a:pPr lvl="0" algn="just" rtl="0">
              <a:lnSpc>
                <a:spcPct val="150000"/>
              </a:lnSpc>
              <a:spcBef>
                <a:spcPts val="0"/>
              </a:spcBef>
              <a:spcAft>
                <a:spcPts val="0"/>
              </a:spcAft>
              <a:buClr>
                <a:schemeClr val="dk1"/>
              </a:buClr>
              <a:buSzPct val="61111"/>
              <a:buFont typeface="Arial"/>
              <a:buNone/>
            </a:pPr>
            <a:endParaRPr>
              <a:latin typeface="Arial"/>
              <a:ea typeface="Arial"/>
              <a:cs typeface="Arial"/>
              <a:sym typeface="Arial"/>
            </a:endParaRPr>
          </a:p>
          <a:p>
            <a:pPr lvl="0">
              <a:spcBef>
                <a:spcPts val="0"/>
              </a:spcBef>
              <a:buNone/>
            </a:pPr>
            <a:endParaRPr/>
          </a:p>
        </p:txBody>
      </p:sp>
      <p:pic>
        <p:nvPicPr>
          <p:cNvPr id="492" name="Shape 492"/>
          <p:cNvPicPr preferRelativeResize="0"/>
          <p:nvPr/>
        </p:nvPicPr>
        <p:blipFill>
          <a:blip r:embed="rId3">
            <a:alphaModFix/>
          </a:blip>
          <a:stretch>
            <a:fillRect/>
          </a:stretch>
        </p:blipFill>
        <p:spPr>
          <a:xfrm>
            <a:off x="693075" y="2326575"/>
            <a:ext cx="3389674" cy="1905425"/>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Shape 497"/>
          <p:cNvSpPr txBox="1">
            <a:spLocks noGrp="1"/>
          </p:cNvSpPr>
          <p:nvPr>
            <p:ph type="title"/>
          </p:nvPr>
        </p:nvSpPr>
        <p:spPr>
          <a:xfrm>
            <a:off x="311712" y="99650"/>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Multiculturalism</a:t>
            </a:r>
          </a:p>
        </p:txBody>
      </p:sp>
      <p:sp>
        <p:nvSpPr>
          <p:cNvPr id="498" name="Shape 498"/>
          <p:cNvSpPr txBox="1">
            <a:spLocks noGrp="1"/>
          </p:cNvSpPr>
          <p:nvPr>
            <p:ph type="body" idx="1"/>
          </p:nvPr>
        </p:nvSpPr>
        <p:spPr>
          <a:xfrm>
            <a:off x="311700" y="1109925"/>
            <a:ext cx="8520600" cy="3397200"/>
          </a:xfrm>
          <a:prstGeom prst="rect">
            <a:avLst/>
          </a:prstGeom>
        </p:spPr>
        <p:txBody>
          <a:bodyPr lIns="91425" tIns="91425" rIns="91425" bIns="91425" anchor="t" anchorCtr="0">
            <a:noAutofit/>
          </a:bodyPr>
          <a:lstStyle/>
          <a:p>
            <a:pPr lvl="0" rtl="0">
              <a:spcBef>
                <a:spcPts val="0"/>
              </a:spcBef>
              <a:spcAft>
                <a:spcPts val="0"/>
              </a:spcAft>
              <a:buClr>
                <a:schemeClr val="dk1"/>
              </a:buClr>
              <a:buSzPct val="61111"/>
              <a:buFont typeface="Arial"/>
              <a:buNone/>
            </a:pPr>
            <a:r>
              <a:rPr lang="ru" i="1">
                <a:latin typeface="Arial"/>
                <a:ea typeface="Arial"/>
                <a:cs typeface="Arial"/>
                <a:sym typeface="Arial"/>
              </a:rPr>
              <a:t>“Britain's an island; it's always had a constant ebb and flow of immigration - it makes it a better place”. </a:t>
            </a: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rtl="0">
              <a:spcBef>
                <a:spcPts val="0"/>
              </a:spcBef>
              <a:spcAft>
                <a:spcPts val="0"/>
              </a:spcAft>
              <a:buClr>
                <a:schemeClr val="dk1"/>
              </a:buClr>
              <a:buSzPct val="61111"/>
              <a:buFont typeface="Arial"/>
              <a:buNone/>
            </a:pPr>
            <a:r>
              <a:rPr lang="ru" i="1">
                <a:latin typeface="Arial"/>
                <a:ea typeface="Arial"/>
                <a:cs typeface="Arial"/>
                <a:sym typeface="Arial"/>
              </a:rPr>
              <a:t>John Lydon/ Johnny Rotten(born 1956), </a:t>
            </a:r>
          </a:p>
          <a:p>
            <a:pPr lvl="0" rtl="0">
              <a:spcBef>
                <a:spcPts val="0"/>
              </a:spcBef>
              <a:spcAft>
                <a:spcPts val="0"/>
              </a:spcAft>
              <a:buClr>
                <a:schemeClr val="dk1"/>
              </a:buClr>
              <a:buSzPct val="61111"/>
              <a:buFont typeface="Arial"/>
              <a:buNone/>
            </a:pPr>
            <a:r>
              <a:rPr lang="ru" i="1">
                <a:latin typeface="Arial"/>
                <a:ea typeface="Arial"/>
                <a:cs typeface="Arial"/>
                <a:sym typeface="Arial"/>
              </a:rPr>
              <a:t>English singer, songwriter, and musician. </a:t>
            </a:r>
          </a:p>
          <a:p>
            <a:pPr lvl="0" rtl="0">
              <a:spcBef>
                <a:spcPts val="0"/>
              </a:spcBef>
              <a:spcAft>
                <a:spcPts val="0"/>
              </a:spcAft>
              <a:buClr>
                <a:schemeClr val="dk1"/>
              </a:buClr>
              <a:buSzPct val="61111"/>
              <a:buFont typeface="Arial"/>
              <a:buNone/>
            </a:pPr>
            <a:r>
              <a:rPr lang="ru" i="1">
                <a:latin typeface="Arial"/>
                <a:ea typeface="Arial"/>
                <a:cs typeface="Arial"/>
                <a:sym typeface="Arial"/>
              </a:rPr>
              <a:t>He is best known as the lead singer of </a:t>
            </a:r>
          </a:p>
          <a:p>
            <a:pPr lvl="0" rtl="0">
              <a:spcBef>
                <a:spcPts val="0"/>
              </a:spcBef>
              <a:spcAft>
                <a:spcPts val="0"/>
              </a:spcAft>
              <a:buClr>
                <a:schemeClr val="dk1"/>
              </a:buClr>
              <a:buSzPct val="61111"/>
              <a:buFont typeface="Arial"/>
              <a:buNone/>
            </a:pPr>
            <a:r>
              <a:rPr lang="ru" i="1">
                <a:latin typeface="Arial"/>
                <a:ea typeface="Arial"/>
                <a:cs typeface="Arial"/>
                <a:sym typeface="Arial"/>
              </a:rPr>
              <a:t>the late 1970s </a:t>
            </a:r>
            <a:r>
              <a:rPr lang="ru" i="1">
                <a:latin typeface="Arial"/>
                <a:ea typeface="Arial"/>
                <a:cs typeface="Arial"/>
                <a:sym typeface="Arial"/>
                <a:hlinkClick r:id="rId3"/>
              </a:rPr>
              <a:t>punk</a:t>
            </a:r>
            <a:r>
              <a:rPr lang="ru" i="1">
                <a:latin typeface="Arial"/>
                <a:ea typeface="Arial"/>
                <a:cs typeface="Arial"/>
                <a:sym typeface="Arial"/>
              </a:rPr>
              <a:t> band the </a:t>
            </a:r>
            <a:r>
              <a:rPr lang="ru" i="1">
                <a:latin typeface="Arial"/>
                <a:ea typeface="Arial"/>
                <a:cs typeface="Arial"/>
                <a:sym typeface="Arial"/>
                <a:hlinkClick r:id="rId4"/>
              </a:rPr>
              <a:t>Sex Pistols</a:t>
            </a:r>
          </a:p>
          <a:p>
            <a:pPr lvl="0">
              <a:spcBef>
                <a:spcPts val="0"/>
              </a:spcBef>
              <a:buNone/>
            </a:pPr>
            <a:endParaRPr/>
          </a:p>
        </p:txBody>
      </p:sp>
      <p:pic>
        <p:nvPicPr>
          <p:cNvPr id="499" name="Shape 499"/>
          <p:cNvPicPr preferRelativeResize="0"/>
          <p:nvPr/>
        </p:nvPicPr>
        <p:blipFill>
          <a:blip r:embed="rId5">
            <a:alphaModFix/>
          </a:blip>
          <a:stretch>
            <a:fillRect/>
          </a:stretch>
        </p:blipFill>
        <p:spPr>
          <a:xfrm>
            <a:off x="5465449" y="2223650"/>
            <a:ext cx="2283475" cy="228347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504" name="Shape 504"/>
          <p:cNvSpPr txBox="1">
            <a:spLocks noGrp="1"/>
          </p:cNvSpPr>
          <p:nvPr>
            <p:ph type="body" idx="1"/>
          </p:nvPr>
        </p:nvSpPr>
        <p:spPr>
          <a:xfrm>
            <a:off x="311700" y="6412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The next and most important is the doctrine of multiculturalism  which  directly influences  on British mentality in the post war era. Many liberal supporters saw it just as manifestation of good manners but there were also those who saw in it a highly effective weapon to attack the culture, patriotism and national pride. Nowadays, as we can see the powerful support for Brexit, it might have failed, as most Britons remained stubbornly unimpressed with the whole idea, like Peter Whittle wrote in his book. Paradoxical is that nationalism here went hand-in-hand with support for the Scottish and Welsh variety with the percept of a referendum on full Scottish independence.</a:t>
            </a:r>
          </a:p>
          <a:p>
            <a:pPr lvl="0">
              <a:spcBef>
                <a:spcPts val="0"/>
              </a:spcBef>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176025" y="19717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1200"/>
              </a:spcAft>
              <a:buClr>
                <a:schemeClr val="dk1"/>
              </a:buClr>
              <a:buSzPct val="61111"/>
              <a:buFont typeface="Arial"/>
              <a:buNone/>
            </a:pPr>
            <a:r>
              <a:rPr lang="ru">
                <a:highlight>
                  <a:srgbClr val="FFFFFF"/>
                </a:highlight>
                <a:latin typeface="Arial"/>
                <a:ea typeface="Arial"/>
                <a:cs typeface="Arial"/>
                <a:sym typeface="Arial"/>
              </a:rPr>
              <a:t>According to Ofsted, Office for Standards in Education, Children's Services and Skills 'fundamental British values' comprise: democracy, the rule of law, individual liberty and tolerance</a:t>
            </a:r>
          </a:p>
          <a:p>
            <a:pPr lvl="0">
              <a:spcBef>
                <a:spcPts val="0"/>
              </a:spcBef>
              <a:buNone/>
            </a:pPr>
            <a:endParaRPr/>
          </a:p>
        </p:txBody>
      </p:sp>
      <p:pic>
        <p:nvPicPr>
          <p:cNvPr id="102" name="Shape 102"/>
          <p:cNvPicPr preferRelativeResize="0"/>
          <p:nvPr/>
        </p:nvPicPr>
        <p:blipFill>
          <a:blip r:embed="rId3">
            <a:alphaModFix/>
          </a:blip>
          <a:stretch>
            <a:fillRect/>
          </a:stretch>
        </p:blipFill>
        <p:spPr>
          <a:xfrm>
            <a:off x="2942449" y="1211275"/>
            <a:ext cx="5062649" cy="363847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509" name="Shape 509"/>
          <p:cNvSpPr txBox="1">
            <a:spLocks noGrp="1"/>
          </p:cNvSpPr>
          <p:nvPr>
            <p:ph type="title"/>
          </p:nvPr>
        </p:nvSpPr>
        <p:spPr>
          <a:xfrm>
            <a:off x="311700" y="24767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latin typeface="Arial"/>
                <a:ea typeface="Arial"/>
                <a:cs typeface="Arial"/>
                <a:sym typeface="Arial"/>
              </a:rPr>
              <a:t>Identity politics</a:t>
            </a:r>
          </a:p>
        </p:txBody>
      </p:sp>
      <p:sp>
        <p:nvSpPr>
          <p:cNvPr id="510" name="Shape 510"/>
          <p:cNvSpPr txBox="1">
            <a:spLocks noGrp="1"/>
          </p:cNvSpPr>
          <p:nvPr>
            <p:ph type="body" idx="1"/>
          </p:nvPr>
        </p:nvSpPr>
        <p:spPr>
          <a:xfrm>
            <a:off x="311700" y="1171600"/>
            <a:ext cx="8520600" cy="3397200"/>
          </a:xfrm>
          <a:prstGeom prst="rect">
            <a:avLst/>
          </a:prstGeom>
        </p:spPr>
        <p:txBody>
          <a:bodyPr lIns="91425" tIns="91425" rIns="91425" bIns="91425" anchor="t" anchorCtr="0">
            <a:noAutofit/>
          </a:bodyPr>
          <a:lstStyle/>
          <a:p>
            <a:pPr lvl="0" rtl="0">
              <a:spcBef>
                <a:spcPts val="0"/>
              </a:spcBef>
              <a:spcAft>
                <a:spcPts val="0"/>
              </a:spcAft>
              <a:buClr>
                <a:schemeClr val="dk1"/>
              </a:buClr>
              <a:buSzPct val="61111"/>
              <a:buFont typeface="Arial"/>
              <a:buNone/>
            </a:pPr>
            <a:r>
              <a:rPr lang="ru" i="1">
                <a:latin typeface="Arial"/>
                <a:ea typeface="Arial"/>
                <a:cs typeface="Arial"/>
                <a:sym typeface="Arial"/>
              </a:rPr>
              <a:t>“Not only England, but every Englishman is an island.”</a:t>
            </a:r>
          </a:p>
          <a:p>
            <a:pPr lvl="0" rtl="0">
              <a:spcBef>
                <a:spcPts val="0"/>
              </a:spcBef>
              <a:spcAft>
                <a:spcPts val="0"/>
              </a:spcAft>
              <a:buClr>
                <a:schemeClr val="dk1"/>
              </a:buClr>
              <a:buSzPct val="61111"/>
              <a:buFont typeface="Arial"/>
              <a:buNone/>
            </a:pPr>
            <a:endParaRPr i="1">
              <a:latin typeface="Arial"/>
              <a:ea typeface="Arial"/>
              <a:cs typeface="Arial"/>
              <a:sym typeface="Arial"/>
            </a:endParaRPr>
          </a:p>
          <a:p>
            <a:pPr lvl="0" algn="r" rtl="0">
              <a:spcBef>
                <a:spcPts val="0"/>
              </a:spcBef>
              <a:spcAft>
                <a:spcPts val="0"/>
              </a:spcAft>
              <a:buClr>
                <a:schemeClr val="dk1"/>
              </a:buClr>
              <a:buSzPct val="61111"/>
              <a:buFont typeface="Arial"/>
              <a:buNone/>
            </a:pPr>
            <a:r>
              <a:rPr lang="ru" i="1">
                <a:latin typeface="Arial"/>
                <a:ea typeface="Arial"/>
                <a:cs typeface="Arial"/>
                <a:sym typeface="Arial"/>
                <a:hlinkClick r:id="rId3"/>
              </a:rPr>
              <a:t>Novalis ( </a:t>
            </a:r>
            <a:r>
              <a:rPr lang="ru" i="1">
                <a:latin typeface="Arial"/>
                <a:ea typeface="Arial"/>
                <a:cs typeface="Arial"/>
                <a:sym typeface="Arial"/>
                <a:hlinkClick r:id="rId4"/>
              </a:rPr>
              <a:t>pseudonym</a:t>
            </a:r>
            <a:r>
              <a:rPr lang="ru" i="1">
                <a:latin typeface="Arial"/>
                <a:ea typeface="Arial"/>
                <a:cs typeface="Arial"/>
                <a:sym typeface="Arial"/>
                <a:hlinkClick r:id="rId3"/>
              </a:rPr>
              <a:t> and </a:t>
            </a:r>
            <a:r>
              <a:rPr lang="ru" i="1">
                <a:latin typeface="Arial"/>
                <a:ea typeface="Arial"/>
                <a:cs typeface="Arial"/>
                <a:sym typeface="Arial"/>
                <a:hlinkClick r:id="rId5"/>
              </a:rPr>
              <a:t>pen name</a:t>
            </a:r>
            <a:r>
              <a:rPr lang="ru" i="1">
                <a:latin typeface="Arial"/>
                <a:ea typeface="Arial"/>
                <a:cs typeface="Arial"/>
                <a:sym typeface="Arial"/>
                <a:hlinkClick r:id="rId3"/>
              </a:rPr>
              <a:t> of Georg Philipp Friedrich </a:t>
            </a:r>
            <a:r>
              <a:rPr lang="ru" i="1">
                <a:latin typeface="Arial"/>
                <a:ea typeface="Arial"/>
                <a:cs typeface="Arial"/>
                <a:sym typeface="Arial"/>
                <a:hlinkClick r:id="rId6"/>
              </a:rPr>
              <a:t>Freiherr</a:t>
            </a:r>
            <a:r>
              <a:rPr lang="ru" i="1">
                <a:latin typeface="Arial"/>
                <a:ea typeface="Arial"/>
                <a:cs typeface="Arial"/>
                <a:sym typeface="Arial"/>
                <a:hlinkClick r:id="rId3"/>
              </a:rPr>
              <a:t> von Hardenberg (1772 – 1801), German poet and </a:t>
            </a:r>
            <a:r>
              <a:rPr lang="ru" i="1">
                <a:latin typeface="Arial"/>
                <a:ea typeface="Arial"/>
                <a:cs typeface="Arial"/>
                <a:sym typeface="Arial"/>
                <a:hlinkClick r:id="rId7"/>
              </a:rPr>
              <a:t>philosopher</a:t>
            </a:r>
          </a:p>
          <a:p>
            <a:pPr lvl="0">
              <a:spcBef>
                <a:spcPts val="0"/>
              </a:spcBef>
              <a:buNone/>
            </a:pPr>
            <a:endParaRPr/>
          </a:p>
        </p:txBody>
      </p:sp>
      <p:pic>
        <p:nvPicPr>
          <p:cNvPr id="511" name="Shape 511"/>
          <p:cNvPicPr preferRelativeResize="0"/>
          <p:nvPr/>
        </p:nvPicPr>
        <p:blipFill>
          <a:blip r:embed="rId8">
            <a:alphaModFix/>
          </a:blip>
          <a:stretch>
            <a:fillRect/>
          </a:stretch>
        </p:blipFill>
        <p:spPr>
          <a:xfrm>
            <a:off x="701650" y="2496600"/>
            <a:ext cx="1867150" cy="2133875"/>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Shape 516"/>
          <p:cNvSpPr txBox="1">
            <a:spLocks noGrp="1"/>
          </p:cNvSpPr>
          <p:nvPr>
            <p:ph type="body" idx="1"/>
          </p:nvPr>
        </p:nvSpPr>
        <p:spPr>
          <a:xfrm>
            <a:off x="311700" y="246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None/>
            </a:pPr>
            <a:r>
              <a:rPr lang="ru" sz="1600">
                <a:latin typeface="Arial"/>
                <a:ea typeface="Arial"/>
                <a:cs typeface="Arial"/>
                <a:sym typeface="Arial"/>
              </a:rPr>
              <a:t>This term means that individuals are encouraged to see themselves first as personality with certain characteristics like sex, age, political views, sexual predilections, matrimonial and other statuses excluding traditional way of identifying oneself as belonging to a nation.</a:t>
            </a:r>
          </a:p>
          <a:p>
            <a:pPr lvl="0" algn="just" rtl="0">
              <a:lnSpc>
                <a:spcPct val="150000"/>
              </a:lnSpc>
              <a:spcBef>
                <a:spcPts val="0"/>
              </a:spcBef>
              <a:spcAft>
                <a:spcPts val="0"/>
              </a:spcAft>
              <a:buNone/>
            </a:pPr>
            <a:r>
              <a:rPr lang="ru" sz="1600">
                <a:latin typeface="Arial"/>
                <a:ea typeface="Arial"/>
                <a:cs typeface="Arial"/>
                <a:sym typeface="Arial"/>
              </a:rPr>
              <a:t>Britain topped the list of the most individualistic country in the world, just ahead of the USA, Australia and the rest of western Europe, based on research by the Dutch psychologist Geert Hofstede. Some scientists went even further in their researches and claim that that one version of the gene gene that controls levels of serotonin, a chemical in the brain which regulates mood and emotions, was far more common in western populations in comparison to eastern one which, they said, was associated with individualistic and free-thinking behaviour. </a:t>
            </a:r>
          </a:p>
          <a:p>
            <a:pPr lvl="0" algn="just" rtl="0">
              <a:lnSpc>
                <a:spcPct val="150000"/>
              </a:lnSpc>
              <a:spcBef>
                <a:spcPts val="0"/>
              </a:spcBef>
              <a:spcAft>
                <a:spcPts val="0"/>
              </a:spcAft>
              <a:buNone/>
            </a:pPr>
            <a:r>
              <a:rPr lang="ru" sz="1600">
                <a:latin typeface="Arial"/>
                <a:ea typeface="Arial"/>
                <a:cs typeface="Arial"/>
                <a:sym typeface="Arial"/>
              </a:rPr>
              <a:t>Anyway, due to this either psychological or even genetic propensity to individualism, British nation has given so much to the world.</a:t>
            </a:r>
          </a:p>
          <a:p>
            <a:pPr lvl="0" rtl="0">
              <a:spcBef>
                <a:spcPts val="0"/>
              </a:spcBef>
              <a:buNone/>
            </a:pPr>
            <a:endParaRPr sz="16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Shape 521"/>
          <p:cNvSpPr txBox="1">
            <a:spLocks noGrp="1"/>
          </p:cNvSpPr>
          <p:nvPr>
            <p:ph type="title"/>
          </p:nvPr>
        </p:nvSpPr>
        <p:spPr>
          <a:xfrm>
            <a:off x="311700" y="445025"/>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None/>
            </a:pPr>
            <a:r>
              <a:rPr lang="ru">
                <a:latin typeface="Arial"/>
                <a:ea typeface="Arial"/>
                <a:cs typeface="Arial"/>
                <a:sym typeface="Arial"/>
              </a:rPr>
              <a:t>Political correctness</a:t>
            </a:r>
          </a:p>
        </p:txBody>
      </p:sp>
      <p:sp>
        <p:nvSpPr>
          <p:cNvPr id="522" name="Shape 522"/>
          <p:cNvSpPr txBox="1">
            <a:spLocks noGrp="1"/>
          </p:cNvSpPr>
          <p:nvPr>
            <p:ph type="body" idx="1"/>
          </p:nvPr>
        </p:nvSpPr>
        <p:spPr>
          <a:xfrm>
            <a:off x="311700" y="1566300"/>
            <a:ext cx="8520600" cy="3397200"/>
          </a:xfrm>
          <a:prstGeom prst="rect">
            <a:avLst/>
          </a:prstGeom>
        </p:spPr>
        <p:txBody>
          <a:bodyPr lIns="91425" tIns="91425" rIns="91425" bIns="91425" anchor="t" anchorCtr="0">
            <a:noAutofit/>
          </a:bodyPr>
          <a:lstStyle/>
          <a:p>
            <a:pPr lvl="0" rtl="0">
              <a:spcBef>
                <a:spcPts val="0"/>
              </a:spcBef>
              <a:spcAft>
                <a:spcPts val="0"/>
              </a:spcAft>
              <a:buNone/>
            </a:pPr>
            <a:r>
              <a:rPr lang="ru" i="1">
                <a:latin typeface="Arial"/>
                <a:ea typeface="Arial"/>
                <a:cs typeface="Arial"/>
                <a:sym typeface="Arial"/>
              </a:rPr>
              <a:t>“In the course of my life, I have often had to eat my words, and I must confess that I have always found it a wholesome diet.”</a:t>
            </a:r>
          </a:p>
          <a:p>
            <a:pPr lvl="0" algn="r" rtl="0">
              <a:lnSpc>
                <a:spcPct val="150000"/>
              </a:lnSpc>
              <a:spcBef>
                <a:spcPts val="600"/>
              </a:spcBef>
              <a:spcAft>
                <a:spcPts val="600"/>
              </a:spcAft>
              <a:buNone/>
            </a:pPr>
            <a:r>
              <a:rPr lang="ru" i="1">
                <a:latin typeface="Arial"/>
                <a:ea typeface="Arial"/>
                <a:cs typeface="Arial"/>
                <a:sym typeface="Arial"/>
              </a:rPr>
              <a:t>Sir Winston Churchill (1874 - 1965)</a:t>
            </a:r>
          </a:p>
          <a:p>
            <a:pPr lvl="0" rtl="0">
              <a:spcBef>
                <a:spcPts val="0"/>
              </a:spcBef>
              <a:buNone/>
            </a:pPr>
            <a:endParaRPr/>
          </a:p>
        </p:txBody>
      </p:sp>
      <p:pic>
        <p:nvPicPr>
          <p:cNvPr id="523" name="Shape 523"/>
          <p:cNvPicPr preferRelativeResize="0"/>
          <p:nvPr/>
        </p:nvPicPr>
        <p:blipFill>
          <a:blip r:embed="rId3">
            <a:alphaModFix/>
          </a:blip>
          <a:stretch>
            <a:fillRect/>
          </a:stretch>
        </p:blipFill>
        <p:spPr>
          <a:xfrm>
            <a:off x="2585021" y="2437925"/>
            <a:ext cx="1892425" cy="2438199"/>
          </a:xfrm>
          <a:prstGeom prst="rect">
            <a:avLst/>
          </a:prstGeom>
          <a:noFill/>
          <a:ln>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Shape 528"/>
          <p:cNvSpPr txBox="1">
            <a:spLocks noGrp="1"/>
          </p:cNvSpPr>
          <p:nvPr>
            <p:ph type="body" idx="1"/>
          </p:nvPr>
        </p:nvSpPr>
        <p:spPr>
          <a:xfrm>
            <a:off x="311700" y="665900"/>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None/>
            </a:pPr>
            <a:r>
              <a:rPr lang="ru">
                <a:latin typeface="Arial"/>
                <a:ea typeface="Arial"/>
                <a:cs typeface="Arial"/>
                <a:sym typeface="Arial"/>
              </a:rPr>
              <a:t>Political Correctness (PC) is a code which defines how  people interact and dominates in all part of British society. Some people regard it as a sort of Victorian euphemism in today's version just as a desire to be polite and switch the subject of the conversation  for example to the weather or soccer if the topic is inconvenient, because giving of offence is not the point of harmonious relations between people and it's indelicacy or worse barbarity.</a:t>
            </a:r>
          </a:p>
          <a:p>
            <a:pPr lvl="0" algn="just" rtl="0">
              <a:lnSpc>
                <a:spcPct val="150000"/>
              </a:lnSpc>
              <a:spcBef>
                <a:spcPts val="0"/>
              </a:spcBef>
              <a:spcAft>
                <a:spcPts val="0"/>
              </a:spcAft>
              <a:buNone/>
            </a:pPr>
            <a:endParaRPr>
              <a:latin typeface="Arial"/>
              <a:ea typeface="Arial"/>
              <a:cs typeface="Arial"/>
              <a:sym typeface="Arial"/>
            </a:endParaRPr>
          </a:p>
          <a:p>
            <a:pPr lvl="0" algn="just" rtl="0">
              <a:lnSpc>
                <a:spcPct val="150000"/>
              </a:lnSpc>
              <a:spcBef>
                <a:spcPts val="0"/>
              </a:spcBef>
              <a:spcAft>
                <a:spcPts val="0"/>
              </a:spcAft>
              <a:buClr>
                <a:schemeClr val="dk1"/>
              </a:buClr>
              <a:buSzPct val="61111"/>
              <a:buFont typeface="Arial"/>
              <a:buNone/>
            </a:pPr>
            <a:r>
              <a:rPr lang="ru">
                <a:latin typeface="Arial"/>
                <a:ea typeface="Arial"/>
                <a:cs typeface="Arial"/>
                <a:sym typeface="Arial"/>
              </a:rPr>
              <a:t>Remarkably, people instinctively know that encouraging traditional patriotism, or being too aware of one's identity (British) is not the part of PC mission.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Shape 533"/>
          <p:cNvSpPr txBox="1">
            <a:spLocks noGrp="1"/>
          </p:cNvSpPr>
          <p:nvPr>
            <p:ph type="body" idx="1"/>
          </p:nvPr>
        </p:nvSpPr>
        <p:spPr>
          <a:xfrm>
            <a:off x="311700" y="752400"/>
            <a:ext cx="8520600" cy="3816300"/>
          </a:xfrm>
          <a:prstGeom prst="rect">
            <a:avLst/>
          </a:prstGeom>
        </p:spPr>
        <p:txBody>
          <a:bodyPr lIns="91425" tIns="91425" rIns="91425" bIns="91425" anchor="t" anchorCtr="0">
            <a:noAutofit/>
          </a:bodyPr>
          <a:lstStyle/>
          <a:p>
            <a:pPr lvl="0" algn="just" rtl="0">
              <a:lnSpc>
                <a:spcPct val="150000"/>
              </a:lnSpc>
              <a:spcBef>
                <a:spcPts val="0"/>
              </a:spcBef>
              <a:spcAft>
                <a:spcPts val="0"/>
              </a:spcAft>
              <a:buNone/>
            </a:pPr>
            <a:r>
              <a:rPr lang="ru" i="1">
                <a:latin typeface="Arial"/>
                <a:ea typeface="Arial"/>
                <a:cs typeface="Arial"/>
                <a:sym typeface="Arial"/>
              </a:rPr>
              <a:t>"History has been discouraged, along with other serious subjects, in favor of the lightweight, which in turn has held keep the results up when it comes to the all - important league tables."</a:t>
            </a:r>
          </a:p>
          <a:p>
            <a:pPr lvl="0" rtl="0">
              <a:lnSpc>
                <a:spcPct val="150000"/>
              </a:lnSpc>
              <a:spcBef>
                <a:spcPts val="0"/>
              </a:spcBef>
              <a:spcAft>
                <a:spcPts val="0"/>
              </a:spcAft>
              <a:buNone/>
            </a:pPr>
            <a:endParaRPr i="1">
              <a:latin typeface="Arial"/>
              <a:ea typeface="Arial"/>
              <a:cs typeface="Arial"/>
              <a:sym typeface="Arial"/>
            </a:endParaRPr>
          </a:p>
          <a:p>
            <a:pPr lvl="0" algn="r" rtl="0">
              <a:lnSpc>
                <a:spcPct val="150000"/>
              </a:lnSpc>
              <a:spcBef>
                <a:spcPts val="0"/>
              </a:spcBef>
              <a:spcAft>
                <a:spcPts val="0"/>
              </a:spcAft>
              <a:buNone/>
            </a:pPr>
            <a:endParaRPr i="1">
              <a:latin typeface="Arial"/>
              <a:ea typeface="Arial"/>
              <a:cs typeface="Arial"/>
              <a:sym typeface="Arial"/>
            </a:endParaRPr>
          </a:p>
          <a:p>
            <a:pPr lvl="0" algn="r" rtl="0">
              <a:lnSpc>
                <a:spcPct val="150000"/>
              </a:lnSpc>
              <a:spcBef>
                <a:spcPts val="0"/>
              </a:spcBef>
              <a:spcAft>
                <a:spcPts val="0"/>
              </a:spcAft>
              <a:buNone/>
            </a:pPr>
            <a:r>
              <a:rPr lang="ru" i="1">
                <a:latin typeface="Arial"/>
                <a:ea typeface="Arial"/>
                <a:cs typeface="Arial"/>
                <a:sym typeface="Arial"/>
              </a:rPr>
              <a:t>Peter Whittle, British politician and, </a:t>
            </a:r>
          </a:p>
          <a:p>
            <a:pPr lvl="0" algn="r" rtl="0">
              <a:lnSpc>
                <a:spcPct val="150000"/>
              </a:lnSpc>
              <a:spcBef>
                <a:spcPts val="0"/>
              </a:spcBef>
              <a:spcAft>
                <a:spcPts val="0"/>
              </a:spcAft>
              <a:buNone/>
            </a:pPr>
            <a:r>
              <a:rPr lang="ru" i="1">
                <a:latin typeface="Arial"/>
                <a:ea typeface="Arial"/>
                <a:cs typeface="Arial"/>
                <a:sym typeface="Arial"/>
              </a:rPr>
              <a:t>since November 2016, the Deputy Leader of </a:t>
            </a:r>
          </a:p>
          <a:p>
            <a:pPr lvl="0" algn="r" rtl="0">
              <a:lnSpc>
                <a:spcPct val="150000"/>
              </a:lnSpc>
              <a:spcBef>
                <a:spcPts val="0"/>
              </a:spcBef>
              <a:spcAft>
                <a:spcPts val="0"/>
              </a:spcAft>
              <a:buNone/>
            </a:pPr>
            <a:r>
              <a:rPr lang="ru" i="1">
                <a:latin typeface="Arial"/>
                <a:ea typeface="Arial"/>
                <a:cs typeface="Arial"/>
                <a:sym typeface="Arial"/>
              </a:rPr>
              <a:t>the </a:t>
            </a:r>
            <a:r>
              <a:rPr lang="ru" i="1">
                <a:latin typeface="Arial"/>
                <a:ea typeface="Arial"/>
                <a:cs typeface="Arial"/>
                <a:sym typeface="Arial"/>
                <a:hlinkClick r:id="rId3"/>
              </a:rPr>
              <a:t>UK Independence Party</a:t>
            </a:r>
          </a:p>
        </p:txBody>
      </p:sp>
      <p:pic>
        <p:nvPicPr>
          <p:cNvPr id="534" name="Shape 534"/>
          <p:cNvPicPr preferRelativeResize="0"/>
          <p:nvPr/>
        </p:nvPicPr>
        <p:blipFill>
          <a:blip r:embed="rId4">
            <a:alphaModFix/>
          </a:blip>
          <a:stretch>
            <a:fillRect/>
          </a:stretch>
        </p:blipFill>
        <p:spPr>
          <a:xfrm>
            <a:off x="595425" y="2633875"/>
            <a:ext cx="3363975" cy="224265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sp>
        <p:nvSpPr>
          <p:cNvPr id="539" name="Shape 539"/>
          <p:cNvSpPr txBox="1">
            <a:spLocks noGrp="1"/>
          </p:cNvSpPr>
          <p:nvPr>
            <p:ph type="title"/>
          </p:nvPr>
        </p:nvSpPr>
        <p:spPr>
          <a:xfrm>
            <a:off x="311700" y="260025"/>
            <a:ext cx="8520600" cy="613200"/>
          </a:xfrm>
          <a:prstGeom prst="rect">
            <a:avLst/>
          </a:prstGeom>
        </p:spPr>
        <p:txBody>
          <a:bodyPr lIns="91425" tIns="91425" rIns="91425" bIns="91425" anchor="t" anchorCtr="0">
            <a:noAutofit/>
          </a:bodyPr>
          <a:lstStyle/>
          <a:p>
            <a:pPr lvl="0" algn="ctr" rtl="0">
              <a:lnSpc>
                <a:spcPct val="150000"/>
              </a:lnSpc>
              <a:spcBef>
                <a:spcPts val="2000"/>
              </a:spcBef>
              <a:spcAft>
                <a:spcPts val="600"/>
              </a:spcAft>
              <a:buNone/>
            </a:pPr>
            <a:r>
              <a:rPr lang="ru">
                <a:latin typeface="Arial"/>
                <a:ea typeface="Arial"/>
                <a:cs typeface="Arial"/>
                <a:sym typeface="Arial"/>
              </a:rPr>
              <a:t>Conclusion</a:t>
            </a:r>
          </a:p>
        </p:txBody>
      </p:sp>
      <p:sp>
        <p:nvSpPr>
          <p:cNvPr id="540" name="Shape 540"/>
          <p:cNvSpPr txBox="1">
            <a:spLocks noGrp="1"/>
          </p:cNvSpPr>
          <p:nvPr>
            <p:ph type="body" idx="1"/>
          </p:nvPr>
        </p:nvSpPr>
        <p:spPr>
          <a:xfrm>
            <a:off x="311700" y="1443150"/>
            <a:ext cx="8520600" cy="3125700"/>
          </a:xfrm>
          <a:prstGeom prst="rect">
            <a:avLst/>
          </a:prstGeom>
        </p:spPr>
        <p:txBody>
          <a:bodyPr lIns="91425" tIns="91425" rIns="91425" bIns="91425" anchor="t" anchorCtr="0">
            <a:noAutofit/>
          </a:bodyPr>
          <a:lstStyle/>
          <a:p>
            <a:pPr lvl="0" algn="just" rtl="0">
              <a:lnSpc>
                <a:spcPct val="150000"/>
              </a:lnSpc>
              <a:spcBef>
                <a:spcPts val="0"/>
              </a:spcBef>
              <a:spcAft>
                <a:spcPts val="0"/>
              </a:spcAft>
              <a:buNone/>
            </a:pPr>
            <a:r>
              <a:rPr lang="ru" i="1">
                <a:latin typeface="Arial"/>
                <a:ea typeface="Arial"/>
                <a:cs typeface="Arial"/>
                <a:sym typeface="Arial"/>
              </a:rPr>
              <a:t>“England is the paradise of individuality, eccentricity, heresy, anomalies, hobbies and humours.”</a:t>
            </a:r>
          </a:p>
          <a:p>
            <a:pPr lvl="0" algn="r" rtl="0">
              <a:lnSpc>
                <a:spcPct val="150000"/>
              </a:lnSpc>
              <a:spcBef>
                <a:spcPts val="0"/>
              </a:spcBef>
              <a:spcAft>
                <a:spcPts val="0"/>
              </a:spcAft>
              <a:buNone/>
            </a:pPr>
            <a:endParaRPr i="1">
              <a:latin typeface="Arial"/>
              <a:ea typeface="Arial"/>
              <a:cs typeface="Arial"/>
              <a:sym typeface="Arial"/>
            </a:endParaRPr>
          </a:p>
          <a:p>
            <a:pPr lvl="0" algn="r" rtl="0">
              <a:lnSpc>
                <a:spcPct val="150000"/>
              </a:lnSpc>
              <a:spcBef>
                <a:spcPts val="0"/>
              </a:spcBef>
              <a:spcAft>
                <a:spcPts val="0"/>
              </a:spcAft>
              <a:buNone/>
            </a:pPr>
            <a:r>
              <a:rPr lang="ru" i="1">
                <a:latin typeface="Arial"/>
                <a:ea typeface="Arial"/>
                <a:cs typeface="Arial"/>
                <a:sym typeface="Arial"/>
                <a:hlinkClick r:id="rId3"/>
              </a:rPr>
              <a:t>George Santayana</a:t>
            </a:r>
            <a:r>
              <a:rPr lang="ru" i="1">
                <a:latin typeface="Arial"/>
                <a:ea typeface="Arial"/>
                <a:cs typeface="Arial"/>
                <a:sym typeface="Arial"/>
              </a:rPr>
              <a:t> (</a:t>
            </a:r>
            <a:r>
              <a:rPr lang="ru" i="1">
                <a:solidFill>
                  <a:srgbClr val="222222"/>
                </a:solidFill>
                <a:highlight>
                  <a:srgbClr val="FFFFFF"/>
                </a:highlight>
                <a:latin typeface="Arial"/>
                <a:ea typeface="Arial"/>
                <a:cs typeface="Arial"/>
                <a:sym typeface="Arial"/>
              </a:rPr>
              <a:t>1</a:t>
            </a:r>
            <a:r>
              <a:rPr lang="ru" i="1">
                <a:latin typeface="Arial"/>
                <a:ea typeface="Arial"/>
                <a:cs typeface="Arial"/>
                <a:sym typeface="Arial"/>
              </a:rPr>
              <a:t>863 – 1952),</a:t>
            </a:r>
          </a:p>
          <a:p>
            <a:pPr lvl="0" algn="r" rtl="0">
              <a:lnSpc>
                <a:spcPct val="150000"/>
              </a:lnSpc>
              <a:spcBef>
                <a:spcPts val="0"/>
              </a:spcBef>
              <a:spcAft>
                <a:spcPts val="0"/>
              </a:spcAft>
              <a:buNone/>
            </a:pPr>
            <a:r>
              <a:rPr lang="ru" i="1">
                <a:latin typeface="Arial"/>
                <a:ea typeface="Arial"/>
                <a:cs typeface="Arial"/>
                <a:sym typeface="Arial"/>
              </a:rPr>
              <a:t> Spanish/American philosopher</a:t>
            </a:r>
          </a:p>
        </p:txBody>
      </p:sp>
      <p:pic>
        <p:nvPicPr>
          <p:cNvPr id="541" name="Shape 541"/>
          <p:cNvPicPr preferRelativeResize="0"/>
          <p:nvPr/>
        </p:nvPicPr>
        <p:blipFill>
          <a:blip r:embed="rId4">
            <a:alphaModFix/>
          </a:blip>
          <a:stretch>
            <a:fillRect/>
          </a:stretch>
        </p:blipFill>
        <p:spPr>
          <a:xfrm>
            <a:off x="2111425" y="2596750"/>
            <a:ext cx="2711400" cy="22595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pic>
        <p:nvPicPr>
          <p:cNvPr id="546" name="Shape 546"/>
          <p:cNvPicPr preferRelativeResize="0"/>
          <p:nvPr/>
        </p:nvPicPr>
        <p:blipFill>
          <a:blip r:embed="rId3">
            <a:alphaModFix/>
          </a:blip>
          <a:stretch>
            <a:fillRect/>
          </a:stretch>
        </p:blipFill>
        <p:spPr>
          <a:xfrm>
            <a:off x="140075" y="769125"/>
            <a:ext cx="8096250" cy="38100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Shape 551"/>
          <p:cNvSpPr txBox="1">
            <a:spLocks noGrp="1"/>
          </p:cNvSpPr>
          <p:nvPr>
            <p:ph type="body" idx="1"/>
          </p:nvPr>
        </p:nvSpPr>
        <p:spPr>
          <a:xfrm>
            <a:off x="188375" y="320525"/>
            <a:ext cx="8520600" cy="3397200"/>
          </a:xfrm>
          <a:prstGeom prst="rect">
            <a:avLst/>
          </a:prstGeom>
        </p:spPr>
        <p:txBody>
          <a:bodyPr lIns="91425" tIns="91425" rIns="91425" bIns="91425" anchor="t" anchorCtr="0">
            <a:noAutofit/>
          </a:bodyPr>
          <a:lstStyle/>
          <a:p>
            <a:pPr lvl="0" algn="just" rtl="0">
              <a:lnSpc>
                <a:spcPct val="150000"/>
              </a:lnSpc>
              <a:spcBef>
                <a:spcPts val="0"/>
              </a:spcBef>
              <a:spcAft>
                <a:spcPts val="0"/>
              </a:spcAft>
              <a:buNone/>
            </a:pPr>
            <a:r>
              <a:rPr lang="ru" sz="1600">
                <a:latin typeface="Arial"/>
                <a:ea typeface="Arial"/>
                <a:cs typeface="Arial"/>
                <a:sym typeface="Arial"/>
              </a:rPr>
              <a:t>Some people believe that mentality of British people is historically determined by their class status. From the continent, it seems that “island mentality” concept is the best way to explain why they are so special. Some say that it’s Britain’s glorious empire past to shape this unique mentality. Anyway, this study was not an attempt to answer the question why British are so unique, but to describe in what ways they are unique: humble, extremely polite, cynically humorous, sarcastic and gentle, open- and fair-minded. We tried to describe British nation through the vision of famous writers and politicians, so probably the best way to finish this presentation is to use another quote: </a:t>
            </a:r>
          </a:p>
          <a:p>
            <a:pPr lvl="0" algn="just" rtl="0">
              <a:lnSpc>
                <a:spcPct val="150000"/>
              </a:lnSpc>
              <a:spcBef>
                <a:spcPts val="0"/>
              </a:spcBef>
              <a:spcAft>
                <a:spcPts val="0"/>
              </a:spcAft>
              <a:buNone/>
            </a:pPr>
            <a:endParaRPr sz="1600">
              <a:latin typeface="Arial"/>
              <a:ea typeface="Arial"/>
              <a:cs typeface="Arial"/>
              <a:sym typeface="Arial"/>
            </a:endParaRPr>
          </a:p>
          <a:p>
            <a:pPr lvl="0" algn="just" rtl="0">
              <a:lnSpc>
                <a:spcPct val="150000"/>
              </a:lnSpc>
              <a:spcBef>
                <a:spcPts val="0"/>
              </a:spcBef>
              <a:spcAft>
                <a:spcPts val="0"/>
              </a:spcAft>
              <a:buNone/>
            </a:pPr>
            <a:r>
              <a:rPr lang="ru" sz="1600" i="1">
                <a:latin typeface="Arial"/>
                <a:ea typeface="Arial"/>
                <a:cs typeface="Arial"/>
                <a:sym typeface="Arial"/>
              </a:rPr>
              <a:t>“But we are the people of England; and we have not spoken yet.</a:t>
            </a:r>
          </a:p>
          <a:p>
            <a:pPr lvl="0" algn="just" rtl="0">
              <a:lnSpc>
                <a:spcPct val="150000"/>
              </a:lnSpc>
              <a:spcBef>
                <a:spcPts val="0"/>
              </a:spcBef>
              <a:spcAft>
                <a:spcPts val="0"/>
              </a:spcAft>
              <a:buNone/>
            </a:pPr>
            <a:r>
              <a:rPr lang="ru" sz="1600" i="1">
                <a:latin typeface="Arial"/>
                <a:ea typeface="Arial"/>
                <a:cs typeface="Arial"/>
                <a:sym typeface="Arial"/>
              </a:rPr>
              <a:t>Smile at us, pay us, pass us. But do not quite forget.”</a:t>
            </a:r>
          </a:p>
          <a:p>
            <a:pPr lvl="0" algn="just" rtl="0">
              <a:lnSpc>
                <a:spcPct val="150000"/>
              </a:lnSpc>
              <a:spcBef>
                <a:spcPts val="0"/>
              </a:spcBef>
              <a:spcAft>
                <a:spcPts val="0"/>
              </a:spcAft>
              <a:buNone/>
            </a:pPr>
            <a:r>
              <a:rPr lang="ru" sz="1600" i="1">
                <a:latin typeface="Arial"/>
                <a:ea typeface="Arial"/>
                <a:cs typeface="Arial"/>
                <a:sym typeface="Arial"/>
              </a:rPr>
              <a:t>G. K. Chesterton (1874 – 1936), English writer &amp; poet.</a:t>
            </a:r>
          </a:p>
          <a:p>
            <a:pPr lvl="0" rtl="0">
              <a:spcBef>
                <a:spcPts val="0"/>
              </a:spcBef>
              <a:buNone/>
            </a:pPr>
            <a:endParaRPr sz="1600"/>
          </a:p>
        </p:txBody>
      </p:sp>
      <p:pic>
        <p:nvPicPr>
          <p:cNvPr id="552" name="Shape 552"/>
          <p:cNvPicPr preferRelativeResize="0"/>
          <p:nvPr/>
        </p:nvPicPr>
        <p:blipFill>
          <a:blip r:embed="rId3">
            <a:alphaModFix/>
          </a:blip>
          <a:stretch>
            <a:fillRect/>
          </a:stretch>
        </p:blipFill>
        <p:spPr>
          <a:xfrm>
            <a:off x="6594425" y="3143254"/>
            <a:ext cx="2114550" cy="185403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311700" y="223000"/>
            <a:ext cx="8520600" cy="613200"/>
          </a:xfrm>
          <a:prstGeom prst="rect">
            <a:avLst/>
          </a:prstGeom>
        </p:spPr>
        <p:txBody>
          <a:bodyPr lIns="91425" tIns="91425" rIns="91425" bIns="91425" anchor="t" anchorCtr="0">
            <a:noAutofit/>
          </a:bodyPr>
          <a:lstStyle/>
          <a:p>
            <a:pPr lvl="0" algn="ctr" rtl="0">
              <a:lnSpc>
                <a:spcPct val="150000"/>
              </a:lnSpc>
              <a:spcBef>
                <a:spcPts val="1800"/>
              </a:spcBef>
              <a:spcAft>
                <a:spcPts val="600"/>
              </a:spcAft>
              <a:buClr>
                <a:schemeClr val="dk1"/>
              </a:buClr>
              <a:buSzPct val="36666"/>
              <a:buFont typeface="Arial"/>
              <a:buNone/>
            </a:pPr>
            <a:r>
              <a:rPr lang="ru">
                <a:solidFill>
                  <a:srgbClr val="FFFFFF"/>
                </a:solidFill>
                <a:latin typeface="Arial"/>
                <a:ea typeface="Arial"/>
                <a:cs typeface="Arial"/>
                <a:sym typeface="Arial"/>
              </a:rPr>
              <a:t>Democracy</a:t>
            </a:r>
            <a:r>
              <a:rPr lang="ru" sz="1600">
                <a:latin typeface="Arial"/>
                <a:ea typeface="Arial"/>
                <a:cs typeface="Arial"/>
                <a:sym typeface="Arial"/>
              </a:rPr>
              <a:t>  </a:t>
            </a:r>
          </a:p>
        </p:txBody>
      </p:sp>
      <p:pic>
        <p:nvPicPr>
          <p:cNvPr id="108" name="Shape 108"/>
          <p:cNvPicPr preferRelativeResize="0"/>
          <p:nvPr/>
        </p:nvPicPr>
        <p:blipFill>
          <a:blip r:embed="rId3">
            <a:alphaModFix/>
          </a:blip>
          <a:stretch>
            <a:fillRect/>
          </a:stretch>
        </p:blipFill>
        <p:spPr>
          <a:xfrm>
            <a:off x="-746233" y="0"/>
            <a:ext cx="14872759" cy="5143500"/>
          </a:xfrm>
          <a:prstGeom prst="rect">
            <a:avLst/>
          </a:prstGeom>
          <a:noFill/>
          <a:ln>
            <a:noFill/>
          </a:ln>
        </p:spPr>
      </p:pic>
      <p:sp>
        <p:nvSpPr>
          <p:cNvPr id="109" name="Shape 109"/>
          <p:cNvSpPr txBox="1">
            <a:spLocks noGrp="1"/>
          </p:cNvSpPr>
          <p:nvPr>
            <p:ph type="body" idx="1"/>
          </p:nvPr>
        </p:nvSpPr>
        <p:spPr>
          <a:xfrm>
            <a:off x="4761125" y="223000"/>
            <a:ext cx="4132200" cy="4809600"/>
          </a:xfrm>
          <a:prstGeom prst="rect">
            <a:avLst/>
          </a:prstGeom>
        </p:spPr>
        <p:txBody>
          <a:bodyPr lIns="91425" tIns="91425" rIns="91425" bIns="91425" anchor="t" anchorCtr="0">
            <a:noAutofit/>
          </a:bodyPr>
          <a:lstStyle/>
          <a:p>
            <a:pPr lvl="0" algn="just" rtl="0">
              <a:lnSpc>
                <a:spcPct val="148000"/>
              </a:lnSpc>
              <a:spcBef>
                <a:spcPts val="0"/>
              </a:spcBef>
              <a:spcAft>
                <a:spcPts val="0"/>
              </a:spcAft>
              <a:buClr>
                <a:schemeClr val="dk1"/>
              </a:buClr>
              <a:buSzPct val="61111"/>
              <a:buFont typeface="Arial"/>
              <a:buNone/>
            </a:pPr>
            <a:r>
              <a:rPr lang="ru" i="1">
                <a:solidFill>
                  <a:srgbClr val="FFFFFF"/>
                </a:solidFill>
                <a:latin typeface="Arial"/>
                <a:ea typeface="Arial"/>
                <a:cs typeface="Arial"/>
                <a:sym typeface="Arial"/>
              </a:rPr>
              <a:t>“Democracy is a device that ensures we shall be governed no better than we deserve.” George Bernard Shaw (1856 - 1950)</a:t>
            </a:r>
          </a:p>
          <a:p>
            <a:pPr lvl="0" algn="just" rtl="0">
              <a:lnSpc>
                <a:spcPct val="148000"/>
              </a:lnSpc>
              <a:spcBef>
                <a:spcPts val="0"/>
              </a:spcBef>
              <a:spcAft>
                <a:spcPts val="0"/>
              </a:spcAft>
              <a:buClr>
                <a:schemeClr val="dk1"/>
              </a:buClr>
              <a:buSzPct val="61111"/>
              <a:buFont typeface="Arial"/>
              <a:buNone/>
            </a:pPr>
            <a:endParaRPr i="1">
              <a:solidFill>
                <a:srgbClr val="FFFFFF"/>
              </a:solidFill>
              <a:latin typeface="Arial"/>
              <a:ea typeface="Arial"/>
              <a:cs typeface="Arial"/>
              <a:sym typeface="Arial"/>
            </a:endParaRPr>
          </a:p>
          <a:p>
            <a:pPr lvl="0" algn="just" rtl="0">
              <a:lnSpc>
                <a:spcPct val="148000"/>
              </a:lnSpc>
              <a:spcBef>
                <a:spcPts val="0"/>
              </a:spcBef>
              <a:spcAft>
                <a:spcPts val="0"/>
              </a:spcAft>
              <a:buClr>
                <a:schemeClr val="dk1"/>
              </a:buClr>
              <a:buSzPct val="61111"/>
              <a:buFont typeface="Arial"/>
              <a:buNone/>
            </a:pPr>
            <a:r>
              <a:rPr lang="ru" i="1">
                <a:solidFill>
                  <a:srgbClr val="FFFFFF"/>
                </a:solidFill>
                <a:latin typeface="Arial"/>
                <a:ea typeface="Arial"/>
                <a:cs typeface="Arial"/>
                <a:sym typeface="Arial"/>
              </a:rPr>
              <a:t>“Democracy substitutes election by the incompetent many for appointment by the corrupt few.” George Bernard Shaw (1856 - 1950), Man and Superman (1903) "Maxims for Revolutionists"</a:t>
            </a:r>
          </a:p>
          <a:p>
            <a:pPr lvl="0">
              <a:spcBef>
                <a:spcPts val="0"/>
              </a:spcBef>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pic>
        <p:nvPicPr>
          <p:cNvPr id="114" name="Shape 114"/>
          <p:cNvPicPr preferRelativeResize="0"/>
          <p:nvPr/>
        </p:nvPicPr>
        <p:blipFill>
          <a:blip r:embed="rId3">
            <a:alphaModFix/>
          </a:blip>
          <a:stretch>
            <a:fillRect/>
          </a:stretch>
        </p:blipFill>
        <p:spPr>
          <a:xfrm>
            <a:off x="0" y="0"/>
            <a:ext cx="9287901" cy="5143500"/>
          </a:xfrm>
          <a:prstGeom prst="rect">
            <a:avLst/>
          </a:prstGeom>
          <a:noFill/>
          <a:ln>
            <a:noFill/>
          </a:ln>
        </p:spPr>
      </p:pic>
      <p:sp>
        <p:nvSpPr>
          <p:cNvPr id="115" name="Shape 115"/>
          <p:cNvSpPr txBox="1">
            <a:spLocks noGrp="1"/>
          </p:cNvSpPr>
          <p:nvPr>
            <p:ph type="body" idx="1"/>
          </p:nvPr>
        </p:nvSpPr>
        <p:spPr>
          <a:xfrm>
            <a:off x="4859800" y="184825"/>
            <a:ext cx="4045800" cy="3397200"/>
          </a:xfrm>
          <a:prstGeom prst="rect">
            <a:avLst/>
          </a:prstGeom>
        </p:spPr>
        <p:txBody>
          <a:bodyPr lIns="91425" tIns="91425" rIns="91425" bIns="91425" anchor="t" anchorCtr="0">
            <a:noAutofit/>
          </a:bodyPr>
          <a:lstStyle/>
          <a:p>
            <a:pPr lvl="0" algn="just" rtl="0">
              <a:lnSpc>
                <a:spcPct val="150000"/>
              </a:lnSpc>
              <a:spcBef>
                <a:spcPts val="600"/>
              </a:spcBef>
              <a:spcAft>
                <a:spcPts val="600"/>
              </a:spcAft>
              <a:buClr>
                <a:schemeClr val="dk1"/>
              </a:buClr>
              <a:buSzPct val="61111"/>
              <a:buFont typeface="Arial"/>
              <a:buNone/>
            </a:pPr>
            <a:r>
              <a:rPr lang="ru" i="1">
                <a:solidFill>
                  <a:srgbClr val="FFFFFF"/>
                </a:solidFill>
                <a:latin typeface="Arial"/>
                <a:ea typeface="Arial"/>
                <a:cs typeface="Arial"/>
                <a:sym typeface="Arial"/>
              </a:rPr>
              <a:t>Many forms of Government have been tried, and will be tried in this world of sin and woe. No one pretends that democracy is perfect or all-wise. Indeed, it has been said that democracy is the worst form of government except all those other forms that have been tried from time to time.</a:t>
            </a:r>
          </a:p>
          <a:p>
            <a:pPr lvl="0" algn="just" rtl="0">
              <a:lnSpc>
                <a:spcPct val="150000"/>
              </a:lnSpc>
              <a:spcBef>
                <a:spcPts val="600"/>
              </a:spcBef>
              <a:spcAft>
                <a:spcPts val="600"/>
              </a:spcAft>
              <a:buClr>
                <a:schemeClr val="dk1"/>
              </a:buClr>
              <a:buSzPct val="61111"/>
              <a:buFont typeface="Arial"/>
              <a:buNone/>
            </a:pPr>
            <a:r>
              <a:rPr lang="ru" i="1">
                <a:solidFill>
                  <a:srgbClr val="FFFFFF"/>
                </a:solidFill>
                <a:latin typeface="Arial"/>
                <a:ea typeface="Arial"/>
                <a:cs typeface="Arial"/>
                <a:sym typeface="Arial"/>
              </a:rPr>
              <a:t>Sir Winston Churchill (1874 - 1965), Hansard, November 11, 1947</a:t>
            </a:r>
          </a:p>
          <a:p>
            <a:pPr lvl="0">
              <a:spcBef>
                <a:spcPts val="0"/>
              </a:spcBef>
              <a:buNone/>
            </a:pPr>
            <a:endParaRPr/>
          </a:p>
        </p:txBody>
      </p:sp>
    </p:spTree>
  </p:cSld>
  <p:clrMapOvr>
    <a:masterClrMapping/>
  </p:clrMapOvr>
</p:sld>
</file>

<file path=ppt/theme/theme1.xml><?xml version="1.0" encoding="utf-8"?>
<a:theme xmlns:a="http://schemas.openxmlformats.org/drawingml/2006/main"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4591</Words>
  <PresentationFormat>Экран (16:9)</PresentationFormat>
  <Paragraphs>197</Paragraphs>
  <Slides>77</Slides>
  <Notes>77</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77</vt:i4>
      </vt:variant>
    </vt:vector>
  </HeadingPairs>
  <TitlesOfParts>
    <vt:vector size="81" baseType="lpstr">
      <vt:lpstr>Arial</vt:lpstr>
      <vt:lpstr>Old Standard TT</vt:lpstr>
      <vt:lpstr>Verdana</vt:lpstr>
      <vt:lpstr>paperback</vt:lpstr>
      <vt:lpstr>  BRITISH MENTALITY - WHAT IS IT LIKE?</vt:lpstr>
      <vt:lpstr>Mentality</vt:lpstr>
      <vt:lpstr>Mentality</vt:lpstr>
      <vt:lpstr>Mentality</vt:lpstr>
      <vt:lpstr>Слайд 5</vt:lpstr>
      <vt:lpstr>VALUES</vt:lpstr>
      <vt:lpstr>Слайд 7</vt:lpstr>
      <vt:lpstr>Democracy  </vt:lpstr>
      <vt:lpstr>Слайд 9</vt:lpstr>
      <vt:lpstr>Слайд 10</vt:lpstr>
      <vt:lpstr>Слайд 11</vt:lpstr>
      <vt:lpstr>The rule of law</vt:lpstr>
      <vt:lpstr>Слайд 13</vt:lpstr>
      <vt:lpstr>Individual liberty</vt:lpstr>
      <vt:lpstr>Слайд 15</vt:lpstr>
      <vt:lpstr>Слайд 16</vt:lpstr>
      <vt:lpstr>Tolerance</vt:lpstr>
      <vt:lpstr>Слайд 18</vt:lpstr>
      <vt:lpstr>Слайд 19</vt:lpstr>
      <vt:lpstr>Слайд 20</vt:lpstr>
      <vt:lpstr>Forces determining national identity</vt:lpstr>
      <vt:lpstr>Слайд 22</vt:lpstr>
      <vt:lpstr>Слайд 23</vt:lpstr>
      <vt:lpstr>Politics </vt:lpstr>
      <vt:lpstr>Слайд 25</vt:lpstr>
      <vt:lpstr>Слайд 26</vt:lpstr>
      <vt:lpstr>Слайд 27</vt:lpstr>
      <vt:lpstr>Слайд 28</vt:lpstr>
      <vt:lpstr>Слайд 29</vt:lpstr>
      <vt:lpstr>Слайд 30</vt:lpstr>
      <vt:lpstr>Island mentality</vt:lpstr>
      <vt:lpstr>Слайд 32</vt:lpstr>
      <vt:lpstr>Слайд 33</vt:lpstr>
      <vt:lpstr>Religion</vt:lpstr>
      <vt:lpstr>Слайд 35</vt:lpstr>
      <vt:lpstr>Слайд 36</vt:lpstr>
      <vt:lpstr>Emotional ideals</vt:lpstr>
      <vt:lpstr>Слайд 38</vt:lpstr>
      <vt:lpstr>Courtesy</vt:lpstr>
      <vt:lpstr>Слайд 40</vt:lpstr>
      <vt:lpstr>Слайд 41</vt:lpstr>
      <vt:lpstr>Слайд 42</vt:lpstr>
      <vt:lpstr>Modesty</vt:lpstr>
      <vt:lpstr>Слайд 44</vt:lpstr>
      <vt:lpstr>Слайд 45</vt:lpstr>
      <vt:lpstr>Слайд 46</vt:lpstr>
      <vt:lpstr>Слайд 47</vt:lpstr>
      <vt:lpstr>Слайд 48</vt:lpstr>
      <vt:lpstr>Fair play </vt:lpstr>
      <vt:lpstr>Слайд 50</vt:lpstr>
      <vt:lpstr>Слайд 51</vt:lpstr>
      <vt:lpstr>Слайд 52</vt:lpstr>
      <vt:lpstr>Humour</vt:lpstr>
      <vt:lpstr>Слайд 54</vt:lpstr>
      <vt:lpstr>Слайд 55</vt:lpstr>
      <vt:lpstr>Слайд 56</vt:lpstr>
      <vt:lpstr>Equality</vt:lpstr>
      <vt:lpstr>Слайд 58</vt:lpstr>
      <vt:lpstr>Слайд 59</vt:lpstr>
      <vt:lpstr>Слайд 60</vt:lpstr>
      <vt:lpstr>Слайд 61</vt:lpstr>
      <vt:lpstr>Controversies</vt:lpstr>
      <vt:lpstr>National Guilt</vt:lpstr>
      <vt:lpstr>Слайд 64</vt:lpstr>
      <vt:lpstr>Слайд 65</vt:lpstr>
      <vt:lpstr>Слайд 66</vt:lpstr>
      <vt:lpstr>Слайд 67</vt:lpstr>
      <vt:lpstr>Multiculturalism</vt:lpstr>
      <vt:lpstr>Слайд 69</vt:lpstr>
      <vt:lpstr>Identity politics</vt:lpstr>
      <vt:lpstr>Слайд 71</vt:lpstr>
      <vt:lpstr>Political correctness</vt:lpstr>
      <vt:lpstr>Слайд 73</vt:lpstr>
      <vt:lpstr>Слайд 74</vt:lpstr>
      <vt:lpstr>Conclusion</vt:lpstr>
      <vt:lpstr>Слайд 76</vt:lpstr>
      <vt:lpstr>Слайд 77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national mentality </dc:title>
  <dc:creator>Internet</dc:creator>
  <cp:lastModifiedBy>Internet</cp:lastModifiedBy>
  <cp:revision>3</cp:revision>
  <dcterms:modified xsi:type="dcterms:W3CDTF">2017-03-28T11:09:06Z</dcterms:modified>
</cp:coreProperties>
</file>